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14"/>
  </p:notesMasterIdLst>
  <p:handoutMasterIdLst>
    <p:handoutMasterId r:id="rId15"/>
  </p:handoutMasterIdLst>
  <p:sldIdLst>
    <p:sldId id="256" r:id="rId2"/>
    <p:sldId id="259" r:id="rId3"/>
    <p:sldId id="260" r:id="rId4"/>
    <p:sldId id="257" r:id="rId5"/>
    <p:sldId id="266" r:id="rId6"/>
    <p:sldId id="261" r:id="rId7"/>
    <p:sldId id="262" r:id="rId8"/>
    <p:sldId id="263" r:id="rId9"/>
    <p:sldId id="264" r:id="rId10"/>
    <p:sldId id="265" r:id="rId11"/>
    <p:sldId id="267" r:id="rId12"/>
    <p:sldId id="258" r:id="rId1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7061" autoAdjust="0"/>
  </p:normalViewPr>
  <p:slideViewPr>
    <p:cSldViewPr>
      <p:cViewPr>
        <p:scale>
          <a:sx n="66" d="100"/>
          <a:sy n="66" d="100"/>
        </p:scale>
        <p:origin x="-1506" y="336"/>
      </p:cViewPr>
      <p:guideLst>
        <p:guide orient="horz" pos="2160"/>
        <p:guide pos="2880"/>
      </p:guideLst>
    </p:cSldViewPr>
  </p:slideViewPr>
  <p:outlineViewPr>
    <p:cViewPr>
      <p:scale>
        <a:sx n="33" d="100"/>
        <a:sy n="33" d="100"/>
      </p:scale>
      <p:origin x="0" y="273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9594A5-E163-44D8-B571-51CBF83DBBE5}" type="datetimeFigureOut">
              <a:rPr lang="es-MX" smtClean="0"/>
              <a:pPr/>
              <a:t>13/03/2018</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BC60AE-CCE8-4C3C-8DEB-566B80ACC60E}" type="slidenum">
              <a:rPr lang="es-MX" smtClean="0"/>
              <a:pPr/>
              <a:t>‹Nº›</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4A5C5-AF8C-40EC-87BF-724DBE2064AB}" type="datetimeFigureOut">
              <a:rPr lang="es-MX" smtClean="0"/>
              <a:pPr/>
              <a:t>13/03/2018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DBC83-8A07-4715-B40C-FC609EC656B3}"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err="1" smtClean="0"/>
              <a:t>Teaching</a:t>
            </a:r>
            <a:r>
              <a:rPr lang="es-MX" dirty="0" smtClean="0"/>
              <a:t> </a:t>
            </a:r>
            <a:r>
              <a:rPr lang="es-MX" dirty="0" err="1" smtClean="0"/>
              <a:t>robotics</a:t>
            </a:r>
            <a:r>
              <a:rPr lang="es-MX" baseline="0" dirty="0" smtClean="0"/>
              <a:t> </a:t>
            </a:r>
            <a:r>
              <a:rPr lang="es-MX" baseline="0" dirty="0" err="1" smtClean="0"/>
              <a:t>needen’t</a:t>
            </a:r>
            <a:r>
              <a:rPr lang="es-MX" baseline="0" dirty="0" smtClean="0"/>
              <a:t> </a:t>
            </a:r>
            <a:r>
              <a:rPr lang="es-MX" baseline="0" dirty="0" err="1" smtClean="0"/>
              <a:t>be</a:t>
            </a:r>
            <a:r>
              <a:rPr lang="es-MX" baseline="0" dirty="0" smtClean="0"/>
              <a:t> </a:t>
            </a:r>
            <a:r>
              <a:rPr lang="es-MX" baseline="0" dirty="0" err="1" smtClean="0"/>
              <a:t>scary</a:t>
            </a:r>
            <a:r>
              <a:rPr lang="es-MX" baseline="0" dirty="0" smtClean="0"/>
              <a:t> </a:t>
            </a:r>
            <a:r>
              <a:rPr lang="es-MX" baseline="0" dirty="0" err="1" smtClean="0"/>
              <a:t>or</a:t>
            </a:r>
            <a:r>
              <a:rPr lang="es-MX" baseline="0" dirty="0" smtClean="0"/>
              <a:t> </a:t>
            </a:r>
            <a:r>
              <a:rPr lang="es-MX" baseline="0" dirty="0" err="1" smtClean="0"/>
              <a:t>require</a:t>
            </a:r>
            <a:r>
              <a:rPr lang="es-MX" baseline="0" dirty="0" smtClean="0"/>
              <a:t> a </a:t>
            </a:r>
            <a:r>
              <a:rPr lang="es-MX" baseline="0" dirty="0" err="1" smtClean="0"/>
              <a:t>big</a:t>
            </a:r>
            <a:r>
              <a:rPr lang="es-MX" baseline="0" dirty="0" smtClean="0"/>
              <a:t> </a:t>
            </a:r>
            <a:r>
              <a:rPr lang="es-MX" baseline="0" dirty="0" err="1" smtClean="0"/>
              <a:t>budget</a:t>
            </a:r>
            <a:r>
              <a:rPr lang="es-MX" baseline="0" dirty="0" smtClean="0"/>
              <a:t>. As </a:t>
            </a:r>
            <a:r>
              <a:rPr lang="es-MX" baseline="0" dirty="0" err="1" smtClean="0"/>
              <a:t>with</a:t>
            </a:r>
            <a:r>
              <a:rPr lang="es-MX" baseline="0" dirty="0" smtClean="0"/>
              <a:t> </a:t>
            </a:r>
            <a:r>
              <a:rPr lang="es-MX" baseline="0" dirty="0" err="1" smtClean="0"/>
              <a:t>many</a:t>
            </a:r>
            <a:r>
              <a:rPr lang="es-MX" baseline="0" dirty="0" smtClean="0"/>
              <a:t> </a:t>
            </a:r>
            <a:r>
              <a:rPr lang="es-MX" baseline="0" dirty="0" err="1" smtClean="0"/>
              <a:t>other</a:t>
            </a:r>
            <a:r>
              <a:rPr lang="es-MX" baseline="0" dirty="0" smtClean="0"/>
              <a:t> </a:t>
            </a:r>
            <a:r>
              <a:rPr lang="es-MX" baseline="0" dirty="0" err="1" smtClean="0"/>
              <a:t>subjects</a:t>
            </a:r>
            <a:r>
              <a:rPr lang="es-MX" baseline="0" dirty="0" smtClean="0"/>
              <a:t>, </a:t>
            </a:r>
            <a:r>
              <a:rPr lang="es-MX" baseline="0" dirty="0" err="1" smtClean="0"/>
              <a:t>the</a:t>
            </a:r>
            <a:r>
              <a:rPr lang="es-MX" baseline="0" dirty="0" smtClean="0"/>
              <a:t> internet </a:t>
            </a:r>
            <a:r>
              <a:rPr lang="es-MX" baseline="0" dirty="0" err="1" smtClean="0"/>
              <a:t>offers</a:t>
            </a:r>
            <a:r>
              <a:rPr lang="es-MX" baseline="0" dirty="0" smtClean="0"/>
              <a:t> </a:t>
            </a:r>
            <a:r>
              <a:rPr lang="es-MX" baseline="0" dirty="0" err="1" smtClean="0"/>
              <a:t>many</a:t>
            </a:r>
            <a:r>
              <a:rPr lang="es-MX" baseline="0" dirty="0" smtClean="0"/>
              <a:t> </a:t>
            </a:r>
            <a:r>
              <a:rPr lang="es-MX" baseline="0" dirty="0" err="1" smtClean="0"/>
              <a:t>resources</a:t>
            </a:r>
            <a:r>
              <a:rPr lang="es-MX" baseline="0" dirty="0" smtClean="0"/>
              <a:t>. </a:t>
            </a:r>
            <a:r>
              <a:rPr lang="es-MX" baseline="0" dirty="0" err="1" smtClean="0"/>
              <a:t>Teaching</a:t>
            </a:r>
            <a:r>
              <a:rPr lang="es-MX" baseline="0" dirty="0" smtClean="0"/>
              <a:t> </a:t>
            </a:r>
            <a:r>
              <a:rPr lang="es-MX" baseline="0" dirty="0" err="1" smtClean="0"/>
              <a:t>robotics</a:t>
            </a:r>
            <a:r>
              <a:rPr lang="es-MX" baseline="0" dirty="0" smtClean="0"/>
              <a:t> </a:t>
            </a:r>
            <a:r>
              <a:rPr lang="es-MX" baseline="0" dirty="0" err="1" smtClean="0"/>
              <a:t>ranges</a:t>
            </a:r>
            <a:r>
              <a:rPr lang="es-MX" baseline="0" dirty="0" smtClean="0"/>
              <a:t> </a:t>
            </a:r>
            <a:r>
              <a:rPr lang="es-MX" baseline="0" dirty="0" err="1" smtClean="0"/>
              <a:t>from</a:t>
            </a:r>
            <a:r>
              <a:rPr lang="es-MX" baseline="0" dirty="0" smtClean="0"/>
              <a:t> </a:t>
            </a:r>
            <a:r>
              <a:rPr lang="es-MX" baseline="0" dirty="0" err="1" smtClean="0"/>
              <a:t>introducing</a:t>
            </a:r>
            <a:r>
              <a:rPr lang="es-MX" baseline="0" dirty="0" smtClean="0"/>
              <a:t> </a:t>
            </a:r>
            <a:r>
              <a:rPr lang="es-MX" baseline="0" dirty="0" err="1" smtClean="0"/>
              <a:t>children</a:t>
            </a:r>
            <a:r>
              <a:rPr lang="es-MX" baseline="0" dirty="0" smtClean="0"/>
              <a:t> </a:t>
            </a:r>
            <a:r>
              <a:rPr lang="es-MX" baseline="0" dirty="0" err="1" smtClean="0"/>
              <a:t>to</a:t>
            </a:r>
            <a:r>
              <a:rPr lang="es-MX" baseline="0" dirty="0" smtClean="0"/>
              <a:t> simple </a:t>
            </a:r>
            <a:r>
              <a:rPr lang="es-MX" baseline="0" dirty="0" err="1" smtClean="0"/>
              <a:t>concepts</a:t>
            </a:r>
            <a:r>
              <a:rPr lang="es-MX" baseline="0" dirty="0" smtClean="0"/>
              <a:t> of </a:t>
            </a:r>
            <a:r>
              <a:rPr lang="es-MX" baseline="0" dirty="0" err="1" smtClean="0"/>
              <a:t>design</a:t>
            </a:r>
            <a:r>
              <a:rPr lang="es-MX" baseline="0" dirty="0" smtClean="0"/>
              <a:t> and </a:t>
            </a:r>
            <a:r>
              <a:rPr lang="es-MX" baseline="0" dirty="0" err="1" smtClean="0"/>
              <a:t>engineering</a:t>
            </a:r>
            <a:r>
              <a:rPr lang="es-MX" baseline="0" dirty="0" smtClean="0"/>
              <a:t> </a:t>
            </a:r>
            <a:r>
              <a:rPr lang="es-MX" baseline="0" dirty="0" err="1" smtClean="0"/>
              <a:t>to</a:t>
            </a:r>
            <a:r>
              <a:rPr lang="es-MX" baseline="0" dirty="0" smtClean="0"/>
              <a:t> </a:t>
            </a:r>
            <a:r>
              <a:rPr lang="es-MX" baseline="0" dirty="0" err="1" smtClean="0"/>
              <a:t>elaborated</a:t>
            </a:r>
            <a:r>
              <a:rPr lang="es-MX" baseline="0" dirty="0" smtClean="0"/>
              <a:t> </a:t>
            </a:r>
            <a:r>
              <a:rPr lang="es-MX" baseline="0" dirty="0" err="1" smtClean="0"/>
              <a:t>coding</a:t>
            </a:r>
            <a:r>
              <a:rPr lang="es-MX" baseline="0" dirty="0" smtClean="0"/>
              <a:t> </a:t>
            </a:r>
            <a:r>
              <a:rPr lang="es-MX" baseline="0" dirty="0" err="1" smtClean="0"/>
              <a:t>tasks</a:t>
            </a:r>
            <a:r>
              <a:rPr lang="es-MX" baseline="0" dirty="0" smtClean="0"/>
              <a:t> </a:t>
            </a:r>
            <a:r>
              <a:rPr lang="es-MX" baseline="0" dirty="0" err="1" smtClean="0"/>
              <a:t>to</a:t>
            </a:r>
            <a:r>
              <a:rPr lang="es-MX" baseline="0" dirty="0" smtClean="0"/>
              <a:t> </a:t>
            </a:r>
            <a:r>
              <a:rPr lang="es-MX" baseline="0" dirty="0" err="1" smtClean="0"/>
              <a:t>playing</a:t>
            </a:r>
            <a:r>
              <a:rPr lang="es-MX" baseline="0" dirty="0" smtClean="0"/>
              <a:t> </a:t>
            </a:r>
            <a:r>
              <a:rPr lang="es-MX" baseline="0" dirty="0" err="1" smtClean="0"/>
              <a:t>with</a:t>
            </a:r>
            <a:r>
              <a:rPr lang="es-MX" baseline="0" dirty="0" smtClean="0"/>
              <a:t> </a:t>
            </a:r>
            <a:r>
              <a:rPr lang="es-MX" baseline="0" dirty="0" err="1" smtClean="0"/>
              <a:t>toybots</a:t>
            </a:r>
            <a:r>
              <a:rPr lang="es-MX" baseline="0" dirty="0" smtClean="0"/>
              <a:t>. </a:t>
            </a:r>
          </a:p>
          <a:p>
            <a:endParaRPr lang="es-MX" baseline="0" dirty="0" smtClean="0"/>
          </a:p>
          <a:p>
            <a:r>
              <a:rPr lang="es-MX" baseline="0" dirty="0" err="1" smtClean="0"/>
              <a:t>When</a:t>
            </a:r>
            <a:r>
              <a:rPr lang="es-MX" baseline="0" dirty="0" smtClean="0"/>
              <a:t> </a:t>
            </a:r>
            <a:r>
              <a:rPr lang="es-MX" baseline="0" dirty="0" err="1" smtClean="0"/>
              <a:t>we</a:t>
            </a:r>
            <a:r>
              <a:rPr lang="es-MX" baseline="0" dirty="0" smtClean="0"/>
              <a:t> </a:t>
            </a:r>
            <a:r>
              <a:rPr lang="es-MX" baseline="0" dirty="0" err="1" smtClean="0"/>
              <a:t>started</a:t>
            </a:r>
            <a:r>
              <a:rPr lang="es-MX" baseline="0" dirty="0" smtClean="0"/>
              <a:t> </a:t>
            </a:r>
            <a:r>
              <a:rPr lang="es-MX" baseline="0" dirty="0" err="1" smtClean="0"/>
              <a:t>planning</a:t>
            </a:r>
            <a:r>
              <a:rPr lang="es-MX" baseline="0" dirty="0" smtClean="0"/>
              <a:t> </a:t>
            </a:r>
            <a:r>
              <a:rPr lang="es-MX" baseline="0" dirty="0" err="1" smtClean="0"/>
              <a:t>this</a:t>
            </a:r>
            <a:r>
              <a:rPr lang="es-MX" baseline="0" dirty="0" smtClean="0"/>
              <a:t> </a:t>
            </a:r>
            <a:r>
              <a:rPr lang="es-MX" baseline="0" dirty="0" err="1" smtClean="0"/>
              <a:t>presentation</a:t>
            </a:r>
            <a:r>
              <a:rPr lang="es-MX" baseline="0" dirty="0" smtClean="0"/>
              <a:t> L and </a:t>
            </a:r>
            <a:r>
              <a:rPr lang="es-MX" baseline="0" dirty="0" err="1" smtClean="0"/>
              <a:t>realized</a:t>
            </a:r>
            <a:r>
              <a:rPr lang="es-MX" baseline="0" dirty="0" smtClean="0"/>
              <a:t> </a:t>
            </a:r>
            <a:r>
              <a:rPr lang="es-MX" baseline="0" dirty="0" err="1" smtClean="0"/>
              <a:t>that</a:t>
            </a:r>
            <a:r>
              <a:rPr lang="es-MX" baseline="0" dirty="0" smtClean="0"/>
              <a:t> </a:t>
            </a:r>
            <a:r>
              <a:rPr lang="es-MX" baseline="0" dirty="0" err="1" smtClean="0"/>
              <a:t>most</a:t>
            </a:r>
            <a:r>
              <a:rPr lang="es-MX" baseline="0" dirty="0" smtClean="0"/>
              <a:t> </a:t>
            </a:r>
            <a:r>
              <a:rPr lang="es-MX" baseline="0" dirty="0" err="1" smtClean="0"/>
              <a:t>children</a:t>
            </a:r>
            <a:r>
              <a:rPr lang="es-MX" baseline="0" dirty="0" smtClean="0"/>
              <a:t> </a:t>
            </a:r>
            <a:r>
              <a:rPr lang="es-MX" baseline="0" dirty="0" err="1" smtClean="0"/>
              <a:t>today</a:t>
            </a:r>
            <a:r>
              <a:rPr lang="es-MX" baseline="0" dirty="0" smtClean="0"/>
              <a:t> are </a:t>
            </a:r>
            <a:r>
              <a:rPr lang="es-MX" baseline="0" dirty="0" err="1" smtClean="0"/>
              <a:t>able</a:t>
            </a:r>
            <a:r>
              <a:rPr lang="es-MX" baseline="0" dirty="0" smtClean="0"/>
              <a:t> </a:t>
            </a:r>
            <a:r>
              <a:rPr lang="es-MX" baseline="0" dirty="0" err="1" smtClean="0"/>
              <a:t>to</a:t>
            </a:r>
            <a:r>
              <a:rPr lang="es-MX" baseline="0" dirty="0" smtClean="0"/>
              <a:t> figure </a:t>
            </a:r>
            <a:r>
              <a:rPr lang="es-MX" baseline="0" dirty="0" err="1" smtClean="0"/>
              <a:t>out</a:t>
            </a:r>
            <a:r>
              <a:rPr lang="es-MX" baseline="0" dirty="0" smtClean="0"/>
              <a:t> </a:t>
            </a:r>
            <a:r>
              <a:rPr lang="es-MX" baseline="0" dirty="0" err="1" smtClean="0"/>
              <a:t>how</a:t>
            </a:r>
            <a:r>
              <a:rPr lang="es-MX" baseline="0" dirty="0" smtClean="0"/>
              <a:t> </a:t>
            </a:r>
            <a:r>
              <a:rPr lang="es-MX" baseline="0" dirty="0" err="1" smtClean="0"/>
              <a:t>to</a:t>
            </a:r>
            <a:r>
              <a:rPr lang="es-MX" baseline="0" dirty="0" smtClean="0"/>
              <a:t> </a:t>
            </a:r>
            <a:r>
              <a:rPr lang="es-MX" baseline="0" dirty="0" err="1" smtClean="0"/>
              <a:t>operate</a:t>
            </a:r>
            <a:r>
              <a:rPr lang="es-MX" baseline="0" dirty="0" smtClean="0"/>
              <a:t> a robot and </a:t>
            </a:r>
            <a:r>
              <a:rPr lang="es-MX" baseline="0" dirty="0" err="1" smtClean="0"/>
              <a:t>we</a:t>
            </a:r>
            <a:r>
              <a:rPr lang="es-MX" baseline="0" dirty="0" smtClean="0"/>
              <a:t> </a:t>
            </a:r>
            <a:r>
              <a:rPr lang="es-MX" baseline="0" dirty="0" err="1" smtClean="0"/>
              <a:t>also</a:t>
            </a:r>
            <a:r>
              <a:rPr lang="es-MX" baseline="0" dirty="0" smtClean="0"/>
              <a:t> </a:t>
            </a:r>
            <a:r>
              <a:rPr lang="es-MX" baseline="0" dirty="0" err="1" smtClean="0"/>
              <a:t>thought</a:t>
            </a:r>
            <a:r>
              <a:rPr lang="es-MX" baseline="0" dirty="0" smtClean="0"/>
              <a:t> </a:t>
            </a:r>
            <a:r>
              <a:rPr lang="es-MX" baseline="0" dirty="0" err="1" smtClean="0"/>
              <a:t>not</a:t>
            </a:r>
            <a:r>
              <a:rPr lang="es-MX" baseline="0" dirty="0" smtClean="0"/>
              <a:t> </a:t>
            </a:r>
            <a:r>
              <a:rPr lang="es-MX" baseline="0" dirty="0" err="1" smtClean="0"/>
              <a:t>all</a:t>
            </a:r>
            <a:r>
              <a:rPr lang="es-MX" baseline="0" dirty="0" smtClean="0"/>
              <a:t> </a:t>
            </a:r>
            <a:r>
              <a:rPr lang="es-MX" baseline="0" dirty="0" err="1" smtClean="0"/>
              <a:t>schools</a:t>
            </a:r>
            <a:r>
              <a:rPr lang="es-MX" baseline="0" dirty="0" smtClean="0"/>
              <a:t> </a:t>
            </a:r>
            <a:r>
              <a:rPr lang="es-MX" baseline="0" dirty="0" err="1" smtClean="0"/>
              <a:t>have</a:t>
            </a:r>
            <a:r>
              <a:rPr lang="es-MX" baseline="0" dirty="0" smtClean="0"/>
              <a:t> </a:t>
            </a:r>
            <a:r>
              <a:rPr lang="es-MX" baseline="0" dirty="0" err="1" smtClean="0"/>
              <a:t>budgets</a:t>
            </a:r>
            <a:r>
              <a:rPr lang="es-MX" baseline="0" dirty="0" smtClean="0"/>
              <a:t> </a:t>
            </a:r>
            <a:r>
              <a:rPr lang="es-MX" baseline="0" dirty="0" err="1" smtClean="0"/>
              <a:t>that</a:t>
            </a:r>
            <a:r>
              <a:rPr lang="es-MX" baseline="0" dirty="0" smtClean="0"/>
              <a:t> </a:t>
            </a:r>
            <a:r>
              <a:rPr lang="es-MX" baseline="0" dirty="0" err="1" smtClean="0"/>
              <a:t>allow</a:t>
            </a:r>
            <a:r>
              <a:rPr lang="es-MX" baseline="0" dirty="0" smtClean="0"/>
              <a:t> </a:t>
            </a:r>
            <a:r>
              <a:rPr lang="es-MX" baseline="0" dirty="0" err="1" smtClean="0"/>
              <a:t>them</a:t>
            </a:r>
            <a:r>
              <a:rPr lang="es-MX" baseline="0" dirty="0" smtClean="0"/>
              <a:t> </a:t>
            </a:r>
            <a:r>
              <a:rPr lang="es-MX" baseline="0" dirty="0" err="1" smtClean="0"/>
              <a:t>to</a:t>
            </a:r>
            <a:r>
              <a:rPr lang="es-MX" baseline="0" dirty="0" smtClean="0"/>
              <a:t> </a:t>
            </a:r>
            <a:r>
              <a:rPr lang="es-MX" baseline="0" dirty="0" err="1" smtClean="0"/>
              <a:t>purchase</a:t>
            </a:r>
            <a:r>
              <a:rPr lang="es-MX" baseline="0" dirty="0" smtClean="0"/>
              <a:t> </a:t>
            </a:r>
            <a:r>
              <a:rPr lang="es-MX" baseline="0" dirty="0" err="1" smtClean="0"/>
              <a:t>toyrobots</a:t>
            </a:r>
            <a:r>
              <a:rPr lang="es-MX" baseline="0" dirty="0" smtClean="0"/>
              <a:t> </a:t>
            </a:r>
            <a:r>
              <a:rPr lang="es-MX" baseline="0" dirty="0" err="1" smtClean="0"/>
              <a:t>like</a:t>
            </a:r>
            <a:r>
              <a:rPr lang="es-MX" baseline="0" dirty="0" smtClean="0"/>
              <a:t> </a:t>
            </a:r>
            <a:r>
              <a:rPr lang="es-MX" baseline="0" dirty="0" err="1" smtClean="0"/>
              <a:t>these</a:t>
            </a:r>
            <a:r>
              <a:rPr lang="es-MX" baseline="0" dirty="0" smtClean="0"/>
              <a:t> </a:t>
            </a:r>
            <a:r>
              <a:rPr lang="es-MX" baseline="0" dirty="0" err="1" smtClean="0"/>
              <a:t>you</a:t>
            </a:r>
            <a:r>
              <a:rPr lang="es-MX" baseline="0" dirty="0" smtClean="0"/>
              <a:t> </a:t>
            </a:r>
            <a:r>
              <a:rPr lang="es-MX" baseline="0" dirty="0" err="1" smtClean="0"/>
              <a:t>see</a:t>
            </a:r>
            <a:r>
              <a:rPr lang="es-MX" baseline="0" dirty="0" smtClean="0"/>
              <a:t> </a:t>
            </a:r>
            <a:r>
              <a:rPr lang="es-MX" baseline="0" dirty="0" err="1" smtClean="0"/>
              <a:t>here</a:t>
            </a:r>
            <a:r>
              <a:rPr lang="es-MX" baseline="0" dirty="0" smtClean="0"/>
              <a:t>. So </a:t>
            </a:r>
            <a:r>
              <a:rPr lang="es-MX" baseline="0" dirty="0" err="1" smtClean="0"/>
              <a:t>we</a:t>
            </a:r>
            <a:r>
              <a:rPr lang="es-MX" baseline="0" dirty="0" smtClean="0"/>
              <a:t> </a:t>
            </a:r>
            <a:r>
              <a:rPr lang="es-MX" baseline="0" dirty="0" err="1" smtClean="0"/>
              <a:t>decided</a:t>
            </a:r>
            <a:r>
              <a:rPr lang="es-MX" baseline="0" dirty="0" smtClean="0"/>
              <a:t> </a:t>
            </a:r>
            <a:r>
              <a:rPr lang="es-MX" baseline="0" dirty="0" err="1" smtClean="0"/>
              <a:t>to</a:t>
            </a:r>
            <a:r>
              <a:rPr lang="es-MX" baseline="0" dirty="0" smtClean="0"/>
              <a:t> show </a:t>
            </a:r>
            <a:r>
              <a:rPr lang="es-MX" baseline="0" dirty="0" err="1" smtClean="0"/>
              <a:t>you</a:t>
            </a:r>
            <a:r>
              <a:rPr lang="es-MX" baseline="0" dirty="0" smtClean="0"/>
              <a:t> </a:t>
            </a:r>
            <a:r>
              <a:rPr lang="es-MX" baseline="0" dirty="0" err="1" smtClean="0"/>
              <a:t>how</a:t>
            </a:r>
            <a:r>
              <a:rPr lang="es-MX" baseline="0" dirty="0" smtClean="0"/>
              <a:t> </a:t>
            </a:r>
            <a:r>
              <a:rPr lang="es-MX" baseline="0" dirty="0" err="1" smtClean="0"/>
              <a:t>robotics</a:t>
            </a:r>
            <a:r>
              <a:rPr lang="es-MX" baseline="0" dirty="0" smtClean="0"/>
              <a:t> can </a:t>
            </a:r>
            <a:r>
              <a:rPr lang="es-MX" baseline="0" dirty="0" err="1" smtClean="0"/>
              <a:t>be</a:t>
            </a:r>
            <a:r>
              <a:rPr lang="es-MX" baseline="0" dirty="0" smtClean="0"/>
              <a:t> </a:t>
            </a:r>
            <a:r>
              <a:rPr lang="es-MX" baseline="0" dirty="0" err="1" smtClean="0"/>
              <a:t>introduced</a:t>
            </a:r>
            <a:r>
              <a:rPr lang="es-MX" baseline="0" dirty="0" smtClean="0"/>
              <a:t> in </a:t>
            </a:r>
            <a:r>
              <a:rPr lang="es-MX" baseline="0" dirty="0" err="1" smtClean="0"/>
              <a:t>the</a:t>
            </a:r>
            <a:r>
              <a:rPr lang="es-MX" baseline="0" dirty="0" smtClean="0"/>
              <a:t> </a:t>
            </a:r>
            <a:r>
              <a:rPr lang="es-MX" baseline="0" dirty="0" err="1" smtClean="0"/>
              <a:t>school</a:t>
            </a:r>
            <a:r>
              <a:rPr lang="es-MX" baseline="0" dirty="0" smtClean="0"/>
              <a:t> </a:t>
            </a:r>
            <a:r>
              <a:rPr lang="es-MX" baseline="0" dirty="0" err="1" smtClean="0"/>
              <a:t>with</a:t>
            </a:r>
            <a:r>
              <a:rPr lang="es-MX" baseline="0" dirty="0" smtClean="0"/>
              <a:t> simple </a:t>
            </a:r>
            <a:r>
              <a:rPr lang="es-MX" baseline="0" dirty="0" err="1" smtClean="0"/>
              <a:t>materials</a:t>
            </a:r>
            <a:r>
              <a:rPr lang="es-MX" baseline="0" dirty="0" smtClean="0"/>
              <a:t> and a </a:t>
            </a:r>
            <a:r>
              <a:rPr lang="es-MX" baseline="0" dirty="0" err="1" smtClean="0"/>
              <a:t>small</a:t>
            </a:r>
            <a:r>
              <a:rPr lang="es-MX" baseline="0" dirty="0" smtClean="0"/>
              <a:t> </a:t>
            </a:r>
            <a:r>
              <a:rPr lang="es-MX" baseline="0" dirty="0" err="1" smtClean="0"/>
              <a:t>budget</a:t>
            </a:r>
            <a:r>
              <a:rPr lang="es-MX" baseline="0" dirty="0" smtClean="0"/>
              <a:t>. </a:t>
            </a:r>
          </a:p>
          <a:p>
            <a:endParaRPr lang="es-MX" baseline="0" dirty="0" smtClean="0"/>
          </a:p>
          <a:p>
            <a:r>
              <a:rPr lang="es-MX" baseline="0" dirty="0" err="1" smtClean="0"/>
              <a:t>But</a:t>
            </a:r>
            <a:r>
              <a:rPr lang="es-MX" baseline="0" dirty="0" smtClean="0"/>
              <a:t> </a:t>
            </a:r>
            <a:r>
              <a:rPr lang="es-MX" baseline="0" dirty="0" err="1" smtClean="0"/>
              <a:t>first</a:t>
            </a:r>
            <a:r>
              <a:rPr lang="es-MX" baseline="0" dirty="0" smtClean="0"/>
              <a:t>, </a:t>
            </a:r>
            <a:r>
              <a:rPr lang="es-MX" baseline="0" dirty="0" err="1" smtClean="0"/>
              <a:t>what</a:t>
            </a:r>
            <a:r>
              <a:rPr lang="es-MX" baseline="0" dirty="0" smtClean="0"/>
              <a:t> </a:t>
            </a:r>
            <a:r>
              <a:rPr lang="es-MX" baseline="0" dirty="0" err="1" smtClean="0"/>
              <a:t>is</a:t>
            </a:r>
            <a:r>
              <a:rPr lang="es-MX" baseline="0" dirty="0" smtClean="0"/>
              <a:t> </a:t>
            </a:r>
            <a:r>
              <a:rPr lang="es-MX" baseline="0" dirty="0" err="1" smtClean="0"/>
              <a:t>robotics</a:t>
            </a:r>
            <a:r>
              <a:rPr lang="es-MX" baseline="0" dirty="0" smtClean="0"/>
              <a:t>?</a:t>
            </a:r>
          </a:p>
          <a:p>
            <a:endParaRPr lang="es-MX" baseline="0" dirty="0" smtClean="0"/>
          </a:p>
          <a:p>
            <a:endParaRPr lang="es-MX" dirty="0"/>
          </a:p>
        </p:txBody>
      </p:sp>
      <p:sp>
        <p:nvSpPr>
          <p:cNvPr id="4" name="3 Marcador de número de diapositiva"/>
          <p:cNvSpPr>
            <a:spLocks noGrp="1"/>
          </p:cNvSpPr>
          <p:nvPr>
            <p:ph type="sldNum" sz="quarter" idx="10"/>
          </p:nvPr>
        </p:nvSpPr>
        <p:spPr/>
        <p:txBody>
          <a:bodyPr/>
          <a:lstStyle/>
          <a:p>
            <a:fld id="{9C4DBC83-8A07-4715-B40C-FC609EC656B3}"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None/>
            </a:pPr>
            <a:endParaRPr lang="es-MX" dirty="0" smtClean="0"/>
          </a:p>
          <a:p>
            <a:endParaRPr lang="es-MX" b="1" dirty="0" smtClean="0"/>
          </a:p>
          <a:p>
            <a:r>
              <a:rPr lang="es-MX" b="1" dirty="0" smtClean="0"/>
              <a:t>Prepares</a:t>
            </a:r>
            <a:r>
              <a:rPr lang="es-MX" b="1" baseline="0" dirty="0" smtClean="0"/>
              <a:t> </a:t>
            </a:r>
            <a:r>
              <a:rPr lang="es-MX" b="1" baseline="0" dirty="0" err="1" smtClean="0"/>
              <a:t>students</a:t>
            </a:r>
            <a:r>
              <a:rPr lang="es-MX" b="1" baseline="0" dirty="0" smtClean="0"/>
              <a:t> </a:t>
            </a:r>
            <a:r>
              <a:rPr lang="es-MX" b="1" baseline="0" dirty="0" err="1" smtClean="0"/>
              <a:t>for</a:t>
            </a:r>
            <a:r>
              <a:rPr lang="es-MX" b="1" baseline="0" dirty="0" smtClean="0"/>
              <a:t> </a:t>
            </a:r>
            <a:r>
              <a:rPr lang="es-MX" b="1" baseline="0" dirty="0" err="1" smtClean="0"/>
              <a:t>future</a:t>
            </a:r>
            <a:r>
              <a:rPr lang="es-MX" b="1" baseline="0" dirty="0" smtClean="0"/>
              <a:t> </a:t>
            </a:r>
            <a:r>
              <a:rPr lang="es-MX" b="1" baseline="0" dirty="0" err="1" smtClean="0"/>
              <a:t>employment</a:t>
            </a:r>
            <a:r>
              <a:rPr lang="es-MX" baseline="0" dirty="0" smtClean="0"/>
              <a:t>:</a:t>
            </a:r>
          </a:p>
          <a:p>
            <a:endParaRPr lang="es-MX" baseline="0" dirty="0" smtClean="0"/>
          </a:p>
          <a:p>
            <a:r>
              <a:rPr lang="en-US" sz="1200" dirty="0" smtClean="0"/>
              <a:t>Jobs in the STEM (science,</a:t>
            </a:r>
            <a:r>
              <a:rPr lang="en-US" sz="1200" baseline="0" dirty="0" smtClean="0"/>
              <a:t> technology and mathematics) </a:t>
            </a:r>
            <a:r>
              <a:rPr lang="en-US" sz="1200" dirty="0" smtClean="0"/>
              <a:t>field are the fastest growing careers and</a:t>
            </a:r>
            <a:r>
              <a:rPr lang="en-US" sz="1200" baseline="0" dirty="0" smtClean="0"/>
              <a:t> are projected to continue to grow. These industries will need people with new and innovative ideas, who have the knowledge to design and create the technology needed. </a:t>
            </a:r>
          </a:p>
          <a:p>
            <a:r>
              <a:rPr lang="en-US" sz="1200" dirty="0" smtClean="0"/>
              <a:t>Introducing</a:t>
            </a:r>
            <a:r>
              <a:rPr lang="en-US" sz="1200" baseline="0" dirty="0" smtClean="0"/>
              <a:t> </a:t>
            </a:r>
            <a:r>
              <a:rPr lang="en-US" sz="1200" dirty="0" smtClean="0"/>
              <a:t>students to robotics in their school years gives</a:t>
            </a:r>
            <a:r>
              <a:rPr lang="en-US" sz="1200" baseline="0" dirty="0" smtClean="0"/>
              <a:t> them the opportunity to </a:t>
            </a:r>
            <a:r>
              <a:rPr lang="en-US" sz="1200" dirty="0" smtClean="0"/>
              <a:t>discover possible interests and talents in this job market. Without the knowledge or access to robotics education, there’s no way for students to build interest in these fields. Without robotics education in public schools, who knows how many potential creators and innovators there are who were never given the resources to realize their potential.</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s-MX" dirty="0"/>
          </a:p>
        </p:txBody>
      </p:sp>
      <p:sp>
        <p:nvSpPr>
          <p:cNvPr id="4" name="3 Marcador de número de diapositiva"/>
          <p:cNvSpPr>
            <a:spLocks noGrp="1"/>
          </p:cNvSpPr>
          <p:nvPr>
            <p:ph type="sldNum" sz="quarter" idx="10"/>
          </p:nvPr>
        </p:nvSpPr>
        <p:spPr/>
        <p:txBody>
          <a:bodyPr/>
          <a:lstStyle/>
          <a:p>
            <a:fld id="{9C4DBC83-8A07-4715-B40C-FC609EC656B3}" type="slidenum">
              <a:rPr lang="es-MX" smtClean="0"/>
              <a:pPr/>
              <a:t>4</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C4DBC83-8A07-4715-B40C-FC609EC656B3}" type="slidenum">
              <a:rPr lang="es-MX" smtClean="0"/>
              <a:pPr/>
              <a:t>5</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Grade: 3-5 </a:t>
            </a:r>
          </a:p>
          <a:p>
            <a:r>
              <a:rPr lang="es-MX" dirty="0" err="1" smtClean="0"/>
              <a:t>This</a:t>
            </a:r>
            <a:r>
              <a:rPr lang="es-MX" dirty="0" smtClean="0"/>
              <a:t> </a:t>
            </a:r>
            <a:r>
              <a:rPr lang="es-MX" dirty="0" err="1" smtClean="0"/>
              <a:t>activity</a:t>
            </a:r>
            <a:r>
              <a:rPr lang="es-MX" dirty="0" smtClean="0"/>
              <a:t> leads </a:t>
            </a:r>
            <a:r>
              <a:rPr lang="es-MX" dirty="0" err="1" smtClean="0"/>
              <a:t>students</a:t>
            </a:r>
            <a:r>
              <a:rPr lang="es-MX" dirty="0" smtClean="0"/>
              <a:t> </a:t>
            </a:r>
            <a:r>
              <a:rPr lang="es-MX" dirty="0" err="1" smtClean="0"/>
              <a:t>to</a:t>
            </a:r>
            <a:r>
              <a:rPr lang="es-MX" dirty="0" smtClean="0"/>
              <a:t> </a:t>
            </a:r>
            <a:r>
              <a:rPr lang="es-MX" dirty="0" err="1" smtClean="0"/>
              <a:t>build</a:t>
            </a:r>
            <a:r>
              <a:rPr lang="es-MX" dirty="0" smtClean="0"/>
              <a:t> and test a </a:t>
            </a:r>
            <a:r>
              <a:rPr lang="es-MX" dirty="0" err="1" smtClean="0"/>
              <a:t>robotic-like</a:t>
            </a:r>
            <a:r>
              <a:rPr lang="es-MX" dirty="0" smtClean="0"/>
              <a:t> </a:t>
            </a:r>
            <a:r>
              <a:rPr lang="es-MX" dirty="0" err="1" smtClean="0"/>
              <a:t>hand</a:t>
            </a:r>
            <a:r>
              <a:rPr lang="es-MX" dirty="0" smtClean="0"/>
              <a:t>.</a:t>
            </a:r>
          </a:p>
          <a:p>
            <a:r>
              <a:rPr lang="es-ES" dirty="0" err="1" smtClean="0"/>
              <a:t>Three</a:t>
            </a:r>
            <a:r>
              <a:rPr lang="es-ES" dirty="0" smtClean="0"/>
              <a:t> </a:t>
            </a:r>
            <a:r>
              <a:rPr lang="es-ES" dirty="0" err="1" smtClean="0"/>
              <a:t>fingers</a:t>
            </a:r>
            <a:r>
              <a:rPr lang="es-ES" dirty="0" smtClean="0"/>
              <a:t> </a:t>
            </a:r>
            <a:r>
              <a:rPr lang="es-ES" dirty="0" err="1" smtClean="0"/>
              <a:t>with</a:t>
            </a:r>
            <a:r>
              <a:rPr lang="es-ES" baseline="0" dirty="0" smtClean="0"/>
              <a:t> </a:t>
            </a:r>
            <a:r>
              <a:rPr lang="es-ES" baseline="0" dirty="0" err="1" smtClean="0"/>
              <a:t>options</a:t>
            </a:r>
            <a:r>
              <a:rPr lang="es-ES" baseline="0" dirty="0" smtClean="0"/>
              <a:t> of </a:t>
            </a:r>
            <a:r>
              <a:rPr lang="es-ES" baseline="0" dirty="0" err="1" smtClean="0"/>
              <a:t>palms</a:t>
            </a:r>
            <a:r>
              <a:rPr lang="es-ES" baseline="0" dirty="0" smtClean="0"/>
              <a:t> </a:t>
            </a:r>
            <a:r>
              <a:rPr lang="es-ES" baseline="0" dirty="0" err="1" smtClean="0"/>
              <a:t>to</a:t>
            </a:r>
            <a:r>
              <a:rPr lang="es-ES" baseline="0" dirty="0" smtClean="0"/>
              <a:t> </a:t>
            </a:r>
            <a:r>
              <a:rPr lang="es-ES" baseline="0" dirty="0" err="1" smtClean="0"/>
              <a:t>choose</a:t>
            </a:r>
            <a:r>
              <a:rPr lang="es-ES" baseline="0" dirty="0" smtClean="0"/>
              <a:t> </a:t>
            </a:r>
            <a:r>
              <a:rPr lang="es-ES" baseline="0" dirty="0" err="1" smtClean="0"/>
              <a:t>from</a:t>
            </a:r>
            <a:r>
              <a:rPr lang="es-ES" baseline="0" dirty="0" smtClean="0"/>
              <a:t>. </a:t>
            </a:r>
            <a:r>
              <a:rPr lang="es-ES" baseline="0" dirty="0" err="1" smtClean="0"/>
              <a:t>All</a:t>
            </a:r>
            <a:r>
              <a:rPr lang="es-ES" baseline="0" dirty="0" smtClean="0"/>
              <a:t> </a:t>
            </a:r>
            <a:r>
              <a:rPr lang="es-ES" baseline="0" dirty="0" err="1" smtClean="0"/>
              <a:t>have</a:t>
            </a:r>
            <a:r>
              <a:rPr lang="es-ES" baseline="0" dirty="0" smtClean="0"/>
              <a:t> </a:t>
            </a:r>
            <a:r>
              <a:rPr lang="es-ES" baseline="0" dirty="0" err="1" smtClean="0"/>
              <a:t>holes</a:t>
            </a:r>
            <a:r>
              <a:rPr lang="es-ES" baseline="0" dirty="0" smtClean="0"/>
              <a:t> in </a:t>
            </a:r>
            <a:r>
              <a:rPr lang="es-ES" baseline="0" dirty="0" err="1" smtClean="0"/>
              <a:t>the</a:t>
            </a:r>
            <a:r>
              <a:rPr lang="es-ES" baseline="0" dirty="0" smtClean="0"/>
              <a:t> centre. </a:t>
            </a:r>
            <a:r>
              <a:rPr lang="es-ES" baseline="0" dirty="0" err="1" smtClean="0"/>
              <a:t>But</a:t>
            </a:r>
            <a:r>
              <a:rPr lang="es-ES" baseline="0" dirty="0" smtClean="0"/>
              <a:t> </a:t>
            </a:r>
            <a:r>
              <a:rPr lang="es-ES" baseline="0" dirty="0" err="1" smtClean="0"/>
              <a:t>they</a:t>
            </a:r>
            <a:r>
              <a:rPr lang="es-ES" baseline="0" dirty="0" smtClean="0"/>
              <a:t> can decide </a:t>
            </a:r>
            <a:r>
              <a:rPr lang="es-ES" baseline="0" dirty="0" err="1" smtClean="0"/>
              <a:t>how</a:t>
            </a:r>
            <a:r>
              <a:rPr lang="es-ES" baseline="0" dirty="0" smtClean="0"/>
              <a:t> </a:t>
            </a:r>
            <a:r>
              <a:rPr lang="es-ES" baseline="0" dirty="0" err="1" smtClean="0"/>
              <a:t>to</a:t>
            </a:r>
            <a:r>
              <a:rPr lang="es-ES" baseline="0" dirty="0" smtClean="0"/>
              <a:t> </a:t>
            </a:r>
            <a:r>
              <a:rPr lang="es-ES" baseline="0" dirty="0" err="1" smtClean="0"/>
              <a:t>assemble</a:t>
            </a:r>
            <a:r>
              <a:rPr lang="es-ES" baseline="0" dirty="0" smtClean="0"/>
              <a:t> </a:t>
            </a:r>
            <a:r>
              <a:rPr lang="es-ES" baseline="0" dirty="0" err="1" smtClean="0"/>
              <a:t>it</a:t>
            </a:r>
            <a:r>
              <a:rPr lang="es-ES" baseline="0" dirty="0" smtClean="0"/>
              <a:t>.</a:t>
            </a:r>
          </a:p>
          <a:p>
            <a:r>
              <a:rPr lang="es-ES" baseline="0" dirty="0" err="1" smtClean="0"/>
              <a:t>One</a:t>
            </a:r>
            <a:r>
              <a:rPr lang="es-ES" baseline="0" dirty="0" smtClean="0"/>
              <a:t> </a:t>
            </a:r>
            <a:r>
              <a:rPr lang="es-ES" baseline="0" dirty="0" err="1" smtClean="0"/>
              <a:t>finger</a:t>
            </a:r>
            <a:r>
              <a:rPr lang="es-ES" baseline="0" dirty="0" smtClean="0"/>
              <a:t> </a:t>
            </a:r>
            <a:r>
              <a:rPr lang="es-ES" baseline="0" dirty="0" err="1" smtClean="0"/>
              <a:t>is</a:t>
            </a:r>
            <a:r>
              <a:rPr lang="es-ES" baseline="0" dirty="0" smtClean="0"/>
              <a:t> pre-</a:t>
            </a:r>
            <a:r>
              <a:rPr lang="es-ES" baseline="0" dirty="0" err="1" smtClean="0"/>
              <a:t>assembled</a:t>
            </a:r>
            <a:r>
              <a:rPr lang="en-GB" baseline="0" dirty="0" smtClean="0"/>
              <a:t>; students </a:t>
            </a:r>
            <a:r>
              <a:rPr lang="en-GB" baseline="0" dirty="0" smtClean="0"/>
              <a:t>build </a:t>
            </a:r>
            <a:r>
              <a:rPr lang="en-GB" baseline="0" dirty="0" smtClean="0"/>
              <a:t>two fingers.</a:t>
            </a:r>
          </a:p>
          <a:p>
            <a:r>
              <a:rPr lang="en-GB" baseline="0" dirty="0" smtClean="0"/>
              <a:t>If students finish with enough time, test picking up </a:t>
            </a:r>
            <a:r>
              <a:rPr lang="en-GB" baseline="0" dirty="0" smtClean="0"/>
              <a:t>a ball of crumbled paper</a:t>
            </a:r>
            <a:endParaRPr lang="en-GB" baseline="0" dirty="0" smtClean="0"/>
          </a:p>
          <a:p>
            <a:endParaRPr lang="es-MX" dirty="0" smtClean="0"/>
          </a:p>
          <a:p>
            <a:endParaRPr lang="es-MX" dirty="0"/>
          </a:p>
        </p:txBody>
      </p:sp>
      <p:sp>
        <p:nvSpPr>
          <p:cNvPr id="4" name="3 Marcador de número de diapositiva"/>
          <p:cNvSpPr>
            <a:spLocks noGrp="1"/>
          </p:cNvSpPr>
          <p:nvPr>
            <p:ph type="sldNum" sz="quarter" idx="10"/>
          </p:nvPr>
        </p:nvSpPr>
        <p:spPr/>
        <p:txBody>
          <a:bodyPr/>
          <a:lstStyle/>
          <a:p>
            <a:fld id="{9C4DBC83-8A07-4715-B40C-FC609EC656B3}" type="slidenum">
              <a:rPr lang="es-MX" smtClean="0"/>
              <a:pPr/>
              <a:t>6</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err="1" smtClean="0"/>
              <a:t>Comment</a:t>
            </a:r>
            <a:r>
              <a:rPr lang="es-MX" dirty="0" smtClean="0"/>
              <a:t>: </a:t>
            </a:r>
            <a:r>
              <a:rPr lang="es-MX" dirty="0" err="1" smtClean="0"/>
              <a:t>worth</a:t>
            </a:r>
            <a:r>
              <a:rPr lang="es-MX" baseline="0" dirty="0" smtClean="0"/>
              <a:t> </a:t>
            </a:r>
            <a:r>
              <a:rPr lang="es-MX" baseline="0" dirty="0" err="1" smtClean="0"/>
              <a:t>mentioning</a:t>
            </a:r>
            <a:r>
              <a:rPr lang="es-MX" baseline="0" dirty="0" smtClean="0"/>
              <a:t> </a:t>
            </a:r>
            <a:r>
              <a:rPr lang="es-MX" baseline="0" dirty="0" err="1" smtClean="0"/>
              <a:t>that</a:t>
            </a:r>
            <a:r>
              <a:rPr lang="es-MX" baseline="0" dirty="0" smtClean="0"/>
              <a:t> </a:t>
            </a:r>
            <a:r>
              <a:rPr lang="es-MX" baseline="0" dirty="0" err="1" smtClean="0"/>
              <a:t>we</a:t>
            </a:r>
            <a:r>
              <a:rPr lang="es-MX" baseline="0" dirty="0" smtClean="0"/>
              <a:t> </a:t>
            </a:r>
            <a:r>
              <a:rPr lang="es-MX" baseline="0" dirty="0" err="1" smtClean="0"/>
              <a:t>redesigned</a:t>
            </a:r>
            <a:r>
              <a:rPr lang="es-MX" baseline="0" dirty="0" smtClean="0"/>
              <a:t> </a:t>
            </a:r>
            <a:r>
              <a:rPr lang="es-MX" baseline="0" dirty="0" err="1" smtClean="0"/>
              <a:t>this</a:t>
            </a:r>
            <a:r>
              <a:rPr lang="es-MX" baseline="0" dirty="0" smtClean="0"/>
              <a:t> </a:t>
            </a:r>
            <a:r>
              <a:rPr lang="es-MX" baseline="0" dirty="0" err="1" smtClean="0"/>
              <a:t>too</a:t>
            </a:r>
            <a:r>
              <a:rPr lang="es-MX" baseline="0" dirty="0" smtClean="0"/>
              <a:t>. </a:t>
            </a:r>
            <a:r>
              <a:rPr lang="es-MX" baseline="0" dirty="0" err="1" smtClean="0"/>
              <a:t>We</a:t>
            </a:r>
            <a:r>
              <a:rPr lang="es-MX" baseline="0" dirty="0" smtClean="0"/>
              <a:t> </a:t>
            </a:r>
            <a:r>
              <a:rPr lang="es-MX" baseline="0" dirty="0" err="1" smtClean="0"/>
              <a:t>changed</a:t>
            </a:r>
            <a:r>
              <a:rPr lang="es-MX" baseline="0" dirty="0" smtClean="0"/>
              <a:t> </a:t>
            </a:r>
            <a:r>
              <a:rPr lang="es-MX" baseline="0" dirty="0" err="1" smtClean="0"/>
              <a:t>materials</a:t>
            </a:r>
            <a:r>
              <a:rPr lang="es-MX" baseline="0" smtClean="0"/>
              <a:t>.</a:t>
            </a:r>
            <a:endParaRPr lang="es-MX" dirty="0"/>
          </a:p>
        </p:txBody>
      </p:sp>
      <p:sp>
        <p:nvSpPr>
          <p:cNvPr id="4" name="3 Marcador de número de diapositiva"/>
          <p:cNvSpPr>
            <a:spLocks noGrp="1"/>
          </p:cNvSpPr>
          <p:nvPr>
            <p:ph type="sldNum" sz="quarter" idx="10"/>
          </p:nvPr>
        </p:nvSpPr>
        <p:spPr/>
        <p:txBody>
          <a:bodyPr/>
          <a:lstStyle/>
          <a:p>
            <a:fld id="{9C4DBC83-8A07-4715-B40C-FC609EC656B3}" type="slidenum">
              <a:rPr lang="es-MX" smtClean="0"/>
              <a:pPr/>
              <a:t>11</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dirty="0" smtClean="0"/>
              <a:t>Conclusion:</a:t>
            </a:r>
          </a:p>
          <a:p>
            <a:endParaRPr lang="en-GB" dirty="0" smtClean="0"/>
          </a:p>
          <a:p>
            <a:r>
              <a:rPr lang="en-GB" dirty="0" smtClean="0"/>
              <a:t>Consider</a:t>
            </a:r>
            <a:r>
              <a:rPr lang="en-GB" baseline="0" dirty="0" smtClean="0"/>
              <a:t> this activity more as a unit based on design, creation and testing. You are not time-constrained.</a:t>
            </a:r>
            <a:endParaRPr lang="es-MX" dirty="0" smtClean="0"/>
          </a:p>
          <a:p>
            <a:endParaRPr lang="es-MX" dirty="0" smtClean="0"/>
          </a:p>
          <a:p>
            <a:endParaRPr lang="es-MX" dirty="0" smtClean="0"/>
          </a:p>
          <a:p>
            <a:r>
              <a:rPr lang="es-MX" dirty="0" smtClean="0"/>
              <a:t>Nasa has </a:t>
            </a:r>
            <a:r>
              <a:rPr lang="es-MX" dirty="0" err="1" smtClean="0"/>
              <a:t>lessons</a:t>
            </a:r>
            <a:r>
              <a:rPr lang="es-MX" dirty="0" smtClean="0"/>
              <a:t> as simple as </a:t>
            </a:r>
            <a:r>
              <a:rPr lang="es-MX" dirty="0" err="1" smtClean="0"/>
              <a:t>the</a:t>
            </a:r>
            <a:r>
              <a:rPr lang="es-MX" dirty="0" smtClean="0"/>
              <a:t> </a:t>
            </a:r>
            <a:r>
              <a:rPr lang="es-MX" dirty="0" err="1" smtClean="0"/>
              <a:t>one</a:t>
            </a:r>
            <a:r>
              <a:rPr lang="es-MX" dirty="0" smtClean="0"/>
              <a:t> </a:t>
            </a:r>
            <a:r>
              <a:rPr lang="es-MX" dirty="0" err="1" smtClean="0"/>
              <a:t>we</a:t>
            </a:r>
            <a:r>
              <a:rPr lang="es-MX" dirty="0" smtClean="0"/>
              <a:t> </a:t>
            </a:r>
            <a:r>
              <a:rPr lang="es-MX" dirty="0" err="1" smtClean="0"/>
              <a:t>will</a:t>
            </a:r>
            <a:r>
              <a:rPr lang="es-MX" dirty="0" smtClean="0"/>
              <a:t> </a:t>
            </a:r>
            <a:r>
              <a:rPr lang="es-MX" dirty="0" err="1" smtClean="0"/>
              <a:t>be</a:t>
            </a:r>
            <a:r>
              <a:rPr lang="es-MX" dirty="0" smtClean="0"/>
              <a:t> </a:t>
            </a:r>
            <a:r>
              <a:rPr lang="es-MX" dirty="0" err="1" smtClean="0"/>
              <a:t>working</a:t>
            </a:r>
            <a:r>
              <a:rPr lang="es-MX" dirty="0" smtClean="0"/>
              <a:t> </a:t>
            </a:r>
            <a:r>
              <a:rPr lang="es-MX" dirty="0" err="1" smtClean="0"/>
              <a:t>on</a:t>
            </a:r>
            <a:r>
              <a:rPr lang="es-MX" dirty="0" smtClean="0"/>
              <a:t> </a:t>
            </a:r>
            <a:r>
              <a:rPr lang="es-MX" dirty="0" err="1" smtClean="0"/>
              <a:t>today</a:t>
            </a:r>
            <a:r>
              <a:rPr lang="es-MX" dirty="0" smtClean="0"/>
              <a:t> </a:t>
            </a:r>
            <a:r>
              <a:rPr lang="es-MX" dirty="0" err="1" smtClean="0"/>
              <a:t>to</a:t>
            </a:r>
            <a:r>
              <a:rPr lang="es-MX" dirty="0" smtClean="0"/>
              <a:t> more </a:t>
            </a:r>
            <a:r>
              <a:rPr lang="es-MX" dirty="0" err="1" smtClean="0"/>
              <a:t>complex</a:t>
            </a:r>
            <a:r>
              <a:rPr lang="es-MX" dirty="0" smtClean="0"/>
              <a:t> </a:t>
            </a:r>
            <a:r>
              <a:rPr lang="es-MX" dirty="0" err="1" smtClean="0"/>
              <a:t>alternatives</a:t>
            </a:r>
            <a:r>
              <a:rPr lang="es-MX" dirty="0" smtClean="0"/>
              <a:t> in</a:t>
            </a:r>
            <a:r>
              <a:rPr lang="es-MX" baseline="0" dirty="0" smtClean="0"/>
              <a:t> </a:t>
            </a:r>
            <a:r>
              <a:rPr lang="es-MX" baseline="0" dirty="0" err="1" smtClean="0"/>
              <a:t>which</a:t>
            </a:r>
            <a:r>
              <a:rPr lang="es-MX" baseline="0" dirty="0" smtClean="0"/>
              <a:t> </a:t>
            </a:r>
            <a:r>
              <a:rPr lang="es-MX" baseline="0" dirty="0" err="1" smtClean="0"/>
              <a:t>students</a:t>
            </a:r>
            <a:r>
              <a:rPr lang="es-MX" baseline="0" dirty="0" smtClean="0"/>
              <a:t> </a:t>
            </a:r>
            <a:r>
              <a:rPr lang="es-MX" baseline="0" dirty="0" err="1" smtClean="0"/>
              <a:t>build</a:t>
            </a:r>
            <a:r>
              <a:rPr lang="es-MX" baseline="0" dirty="0" smtClean="0"/>
              <a:t> robots </a:t>
            </a:r>
            <a:r>
              <a:rPr lang="es-MX" baseline="0" dirty="0" err="1" smtClean="0"/>
              <a:t>using</a:t>
            </a:r>
            <a:r>
              <a:rPr lang="es-MX" baseline="0" dirty="0" smtClean="0"/>
              <a:t> </a:t>
            </a:r>
            <a:r>
              <a:rPr lang="es-MX" baseline="0" dirty="0" err="1" smtClean="0"/>
              <a:t>calculators</a:t>
            </a:r>
            <a:r>
              <a:rPr lang="es-MX" baseline="0" dirty="0" smtClean="0"/>
              <a:t> </a:t>
            </a:r>
            <a:r>
              <a:rPr lang="es-MX" baseline="0" dirty="0" err="1" smtClean="0"/>
              <a:t>to</a:t>
            </a:r>
            <a:r>
              <a:rPr lang="es-MX" baseline="0" dirty="0" smtClean="0"/>
              <a:t> </a:t>
            </a:r>
            <a:r>
              <a:rPr lang="es-MX" baseline="0" dirty="0" err="1" smtClean="0"/>
              <a:t>hands-on</a:t>
            </a:r>
            <a:r>
              <a:rPr lang="es-MX" baseline="0" dirty="0" smtClean="0"/>
              <a:t> </a:t>
            </a:r>
            <a:r>
              <a:rPr lang="es-MX" baseline="0" dirty="0" err="1" smtClean="0"/>
              <a:t>engineering</a:t>
            </a:r>
            <a:r>
              <a:rPr lang="es-MX" baseline="0" dirty="0" smtClean="0"/>
              <a:t> </a:t>
            </a:r>
            <a:r>
              <a:rPr lang="es-MX" baseline="0" dirty="0" err="1" smtClean="0"/>
              <a:t>challenges</a:t>
            </a:r>
            <a:r>
              <a:rPr lang="es-MX" baseline="0" dirty="0" smtClean="0"/>
              <a:t>. </a:t>
            </a:r>
            <a:r>
              <a:rPr lang="es-MX" baseline="0" dirty="0" err="1" smtClean="0"/>
              <a:t>There</a:t>
            </a:r>
            <a:r>
              <a:rPr lang="es-MX" baseline="0" dirty="0" smtClean="0"/>
              <a:t> are </a:t>
            </a:r>
            <a:r>
              <a:rPr lang="es-MX" baseline="0" dirty="0" err="1" smtClean="0"/>
              <a:t>lessons</a:t>
            </a:r>
            <a:r>
              <a:rPr lang="es-MX" baseline="0" dirty="0" smtClean="0"/>
              <a:t> </a:t>
            </a:r>
            <a:r>
              <a:rPr lang="es-MX" baseline="0" dirty="0" err="1" smtClean="0"/>
              <a:t>for</a:t>
            </a:r>
            <a:r>
              <a:rPr lang="es-MX" baseline="0" dirty="0" smtClean="0"/>
              <a:t> </a:t>
            </a:r>
            <a:r>
              <a:rPr lang="es-MX" baseline="0" dirty="0" err="1" smtClean="0"/>
              <a:t>all</a:t>
            </a:r>
            <a:r>
              <a:rPr lang="es-MX" baseline="0" dirty="0" smtClean="0"/>
              <a:t> grades </a:t>
            </a:r>
            <a:r>
              <a:rPr lang="es-MX" baseline="0" dirty="0" err="1" smtClean="0"/>
              <a:t>from</a:t>
            </a:r>
            <a:r>
              <a:rPr lang="es-MX" baseline="0" dirty="0" smtClean="0"/>
              <a:t> kindergarten </a:t>
            </a:r>
            <a:r>
              <a:rPr lang="es-MX" baseline="0" dirty="0" err="1" smtClean="0"/>
              <a:t>to</a:t>
            </a:r>
            <a:r>
              <a:rPr lang="es-MX" baseline="0" dirty="0" smtClean="0"/>
              <a:t> grade 12.</a:t>
            </a:r>
          </a:p>
          <a:p>
            <a:endParaRPr lang="es-MX" dirty="0" smtClean="0"/>
          </a:p>
        </p:txBody>
      </p:sp>
      <p:sp>
        <p:nvSpPr>
          <p:cNvPr id="4" name="3 Marcador de número de diapositiva"/>
          <p:cNvSpPr>
            <a:spLocks noGrp="1"/>
          </p:cNvSpPr>
          <p:nvPr>
            <p:ph type="sldNum" sz="quarter" idx="10"/>
          </p:nvPr>
        </p:nvSpPr>
        <p:spPr/>
        <p:txBody>
          <a:bodyPr/>
          <a:lstStyle/>
          <a:p>
            <a:fld id="{9C4DBC83-8A07-4715-B40C-FC609EC656B3}" type="slidenum">
              <a:rPr lang="es-MX" smtClean="0"/>
              <a:pPr/>
              <a:t>12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ángulo"/>
          <p:cNvSpPr/>
          <p:nvPr/>
        </p:nvSpPr>
        <p:spPr bwMode="invGray">
          <a:xfrm>
            <a:off x="0" y="3936697"/>
            <a:ext cx="9144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a:xfrm>
            <a:off x="628651" y="4114800"/>
            <a:ext cx="7886699" cy="1158446"/>
          </a:xfrm>
        </p:spPr>
        <p:txBody>
          <a:bodyPr rtlCol="0" anchor="b">
            <a:normAutofit/>
          </a:bodyPr>
          <a:lstStyle>
            <a:lvl1pPr algn="l">
              <a:defRPr sz="5200">
                <a:solidFill>
                  <a:schemeClr val="tx1"/>
                </a:solidFill>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628651" y="5338170"/>
            <a:ext cx="7886699" cy="474836"/>
          </a:xfrm>
        </p:spPr>
        <p:txBody>
          <a:bodyPr rtlCol="0"/>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xmlns="" val="630729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3"/>
          <p:cNvSpPr>
            <a:spLocks noGrp="1"/>
          </p:cNvSpPr>
          <p:nvPr>
            <p:ph type="ftr" sz="quarter" idx="11"/>
          </p:nvPr>
        </p:nvSpPr>
        <p:spPr/>
        <p:txBody>
          <a:bodyPr rtlCol="0"/>
          <a:lstStyle/>
          <a:p>
            <a:endParaRPr lang="es-MX"/>
          </a:p>
        </p:txBody>
      </p:sp>
      <p:sp>
        <p:nvSpPr>
          <p:cNvPr id="4" name="Marcador de posición de fecha 4"/>
          <p:cNvSpPr>
            <a:spLocks noGrp="1"/>
          </p:cNvSpPr>
          <p:nvPr>
            <p:ph type="dt" sz="half" idx="10"/>
          </p:nvPr>
        </p:nvSpPr>
        <p:spPr/>
        <p:txBody>
          <a:bodyPr rtlCol="0"/>
          <a:lstStyle>
            <a:lvl1pPr>
              <a:defRPr/>
            </a:lvl1pPr>
          </a:lstStyle>
          <a:p>
            <a:fld id="{FE30E2BC-3727-43DE-BC04-EDE627F423BE}" type="datetimeFigureOut">
              <a:rPr lang="es-MX" smtClean="0"/>
              <a:pPr/>
              <a:t>13/03/2018</a:t>
            </a:fld>
            <a:endParaRPr lang="es-MX"/>
          </a:p>
        </p:txBody>
      </p:sp>
      <p:sp>
        <p:nvSpPr>
          <p:cNvPr id="6" name="Marcador de posición de número de diapositiva 5"/>
          <p:cNvSpPr>
            <a:spLocks noGrp="1"/>
          </p:cNvSpPr>
          <p:nvPr>
            <p:ph type="sldNum" sz="quarter" idx="12"/>
          </p:nvPr>
        </p:nvSpPr>
        <p:spPr/>
        <p:txBody>
          <a:bodyPr rtlCol="0"/>
          <a:lstStyle/>
          <a:p>
            <a:fld id="{27C16ED1-0D20-463B-B759-EFEA7D0F6B15}" type="slidenum">
              <a:rPr lang="es-MX" smtClean="0"/>
              <a:pPr/>
              <a:t>‹Nº›</a:t>
            </a:fld>
            <a:endParaRPr lang="es-MX"/>
          </a:p>
        </p:txBody>
      </p:sp>
    </p:spTree>
    <p:extLst>
      <p:ext uri="{BB962C8B-B14F-4D97-AF65-F5344CB8AC3E}">
        <p14:creationId xmlns:p14="http://schemas.microsoft.com/office/powerpoint/2010/main" xmlns="" val="3787557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06270" y="365125"/>
            <a:ext cx="1200150" cy="5811838"/>
          </a:xfrm>
        </p:spPr>
        <p:txBody>
          <a:bodyPr vert="eaVert" rtlCol="0"/>
          <a:lstStyle>
            <a:lvl1pPr>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628650" y="365125"/>
            <a:ext cx="6400800" cy="5811838"/>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3"/>
          <p:cNvSpPr>
            <a:spLocks noGrp="1"/>
          </p:cNvSpPr>
          <p:nvPr>
            <p:ph type="ftr" sz="quarter" idx="11"/>
          </p:nvPr>
        </p:nvSpPr>
        <p:spPr/>
        <p:txBody>
          <a:bodyPr rtlCol="0"/>
          <a:lstStyle/>
          <a:p>
            <a:endParaRPr lang="es-MX"/>
          </a:p>
        </p:txBody>
      </p:sp>
      <p:sp>
        <p:nvSpPr>
          <p:cNvPr id="4" name="Marcador de posición de fecha 4"/>
          <p:cNvSpPr>
            <a:spLocks noGrp="1"/>
          </p:cNvSpPr>
          <p:nvPr>
            <p:ph type="dt" sz="half" idx="10"/>
          </p:nvPr>
        </p:nvSpPr>
        <p:spPr/>
        <p:txBody>
          <a:bodyPr rtlCol="0"/>
          <a:lstStyle>
            <a:lvl1pPr>
              <a:defRPr/>
            </a:lvl1pPr>
          </a:lstStyle>
          <a:p>
            <a:fld id="{FE30E2BC-3727-43DE-BC04-EDE627F423BE}" type="datetimeFigureOut">
              <a:rPr lang="es-MX" smtClean="0"/>
              <a:pPr/>
              <a:t>13/03/2018</a:t>
            </a:fld>
            <a:endParaRPr lang="es-MX"/>
          </a:p>
        </p:txBody>
      </p:sp>
      <p:sp>
        <p:nvSpPr>
          <p:cNvPr id="6" name="Marcador de posición de número de diapositiva 5"/>
          <p:cNvSpPr>
            <a:spLocks noGrp="1"/>
          </p:cNvSpPr>
          <p:nvPr>
            <p:ph type="sldNum" sz="quarter" idx="12"/>
          </p:nvPr>
        </p:nvSpPr>
        <p:spPr/>
        <p:txBody>
          <a:bodyPr rtlCol="0"/>
          <a:lstStyle/>
          <a:p>
            <a:fld id="{27C16ED1-0D20-463B-B759-EFEA7D0F6B15}" type="slidenum">
              <a:rPr lang="es-MX" smtClean="0"/>
              <a:pPr/>
              <a:t>‹Nº›</a:t>
            </a:fld>
            <a:endParaRPr lang="es-MX"/>
          </a:p>
        </p:txBody>
      </p:sp>
    </p:spTree>
    <p:extLst>
      <p:ext uri="{BB962C8B-B14F-4D97-AF65-F5344CB8AC3E}">
        <p14:creationId xmlns:p14="http://schemas.microsoft.com/office/powerpoint/2010/main" xmlns="" val="770254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3"/>
          <p:cNvSpPr>
            <a:spLocks noGrp="1"/>
          </p:cNvSpPr>
          <p:nvPr>
            <p:ph type="ftr" sz="quarter" idx="11"/>
          </p:nvPr>
        </p:nvSpPr>
        <p:spPr/>
        <p:txBody>
          <a:bodyPr rtlCol="0"/>
          <a:lstStyle/>
          <a:p>
            <a:endParaRPr lang="es-MX"/>
          </a:p>
        </p:txBody>
      </p:sp>
      <p:sp>
        <p:nvSpPr>
          <p:cNvPr id="4" name="Marcador de posición de fecha 4"/>
          <p:cNvSpPr>
            <a:spLocks noGrp="1"/>
          </p:cNvSpPr>
          <p:nvPr>
            <p:ph type="dt" sz="half" idx="10"/>
          </p:nvPr>
        </p:nvSpPr>
        <p:spPr/>
        <p:txBody>
          <a:bodyPr rtlCol="0"/>
          <a:lstStyle/>
          <a:p>
            <a:fld id="{FE30E2BC-3727-43DE-BC04-EDE627F423BE}" type="datetimeFigureOut">
              <a:rPr lang="es-MX" smtClean="0"/>
              <a:pPr/>
              <a:t>13/03/2018</a:t>
            </a:fld>
            <a:endParaRPr lang="es-MX"/>
          </a:p>
        </p:txBody>
      </p:sp>
      <p:sp>
        <p:nvSpPr>
          <p:cNvPr id="6" name="Marcador de posición de número de diapositiva 5"/>
          <p:cNvSpPr>
            <a:spLocks noGrp="1"/>
          </p:cNvSpPr>
          <p:nvPr>
            <p:ph type="sldNum" sz="quarter" idx="12"/>
          </p:nvPr>
        </p:nvSpPr>
        <p:spPr/>
        <p:txBody>
          <a:bodyPr rtlCol="0"/>
          <a:lstStyle/>
          <a:p>
            <a:fld id="{27C16ED1-0D20-463B-B759-EFEA7D0F6B15}" type="slidenum">
              <a:rPr lang="es-MX" smtClean="0"/>
              <a:pPr/>
              <a:t>‹Nº›</a:t>
            </a:fld>
            <a:endParaRPr lang="es-MX"/>
          </a:p>
        </p:txBody>
      </p:sp>
    </p:spTree>
    <p:extLst>
      <p:ext uri="{BB962C8B-B14F-4D97-AF65-F5344CB8AC3E}">
        <p14:creationId xmlns:p14="http://schemas.microsoft.com/office/powerpoint/2010/main" xmlns="" val="32155764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bwMode="ltGray">
          <a:xfrm>
            <a:off x="0" y="3276600"/>
            <a:ext cx="9144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630936" y="3429001"/>
            <a:ext cx="7200900" cy="1838519"/>
          </a:xfrm>
        </p:spPr>
        <p:txBody>
          <a:bodyPr rtlCol="0" anchor="b">
            <a:normAutofit/>
          </a:bodyPr>
          <a:lstStyle>
            <a:lvl1pPr>
              <a:defRPr sz="5200">
                <a:solidFill>
                  <a:schemeClr val="bg1"/>
                </a:solidFill>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630936" y="5340096"/>
            <a:ext cx="7200900" cy="475488"/>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1917355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145224"/>
          </a:xfrm>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628650" y="1825625"/>
            <a:ext cx="37719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4743450" y="1825625"/>
            <a:ext cx="37719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4"/>
          <p:cNvSpPr>
            <a:spLocks noGrp="1"/>
          </p:cNvSpPr>
          <p:nvPr>
            <p:ph type="ftr" sz="quarter" idx="11"/>
          </p:nvPr>
        </p:nvSpPr>
        <p:spPr/>
        <p:txBody>
          <a:bodyPr rtlCol="0"/>
          <a:lstStyle/>
          <a:p>
            <a:endParaRPr lang="es-MX"/>
          </a:p>
        </p:txBody>
      </p:sp>
      <p:sp>
        <p:nvSpPr>
          <p:cNvPr id="5" name="Marcador de posición de fecha 5"/>
          <p:cNvSpPr>
            <a:spLocks noGrp="1"/>
          </p:cNvSpPr>
          <p:nvPr>
            <p:ph type="dt" sz="half" idx="10"/>
          </p:nvPr>
        </p:nvSpPr>
        <p:spPr/>
        <p:txBody>
          <a:bodyPr rtlCol="0"/>
          <a:lstStyle/>
          <a:p>
            <a:fld id="{FE30E2BC-3727-43DE-BC04-EDE627F423BE}" type="datetimeFigureOut">
              <a:rPr lang="es-MX" smtClean="0"/>
              <a:pPr/>
              <a:t>13/03/2018</a:t>
            </a:fld>
            <a:endParaRPr lang="es-MX"/>
          </a:p>
        </p:txBody>
      </p:sp>
      <p:sp>
        <p:nvSpPr>
          <p:cNvPr id="7" name="Marcador de posición de número de diapositiva 6"/>
          <p:cNvSpPr>
            <a:spLocks noGrp="1"/>
          </p:cNvSpPr>
          <p:nvPr>
            <p:ph type="sldNum" sz="quarter" idx="12"/>
          </p:nvPr>
        </p:nvSpPr>
        <p:spPr/>
        <p:txBody>
          <a:bodyPr rtlCol="0"/>
          <a:lstStyle/>
          <a:p>
            <a:fld id="{27C16ED1-0D20-463B-B759-EFEA7D0F6B15}" type="slidenum">
              <a:rPr lang="es-MX" smtClean="0"/>
              <a:pPr/>
              <a:t>‹Nº›</a:t>
            </a:fld>
            <a:endParaRPr lang="es-MX"/>
          </a:p>
        </p:txBody>
      </p:sp>
    </p:spTree>
    <p:extLst>
      <p:ext uri="{BB962C8B-B14F-4D97-AF65-F5344CB8AC3E}">
        <p14:creationId xmlns:p14="http://schemas.microsoft.com/office/powerpoint/2010/main" xmlns="" val="3963172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629841" y="1828800"/>
            <a:ext cx="37719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629841" y="2514601"/>
            <a:ext cx="37719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4744641" y="1828800"/>
            <a:ext cx="37719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4744641" y="2514601"/>
            <a:ext cx="37719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osición de pie de página 6"/>
          <p:cNvSpPr>
            <a:spLocks noGrp="1"/>
          </p:cNvSpPr>
          <p:nvPr>
            <p:ph type="ftr" sz="quarter" idx="11"/>
          </p:nvPr>
        </p:nvSpPr>
        <p:spPr/>
        <p:txBody>
          <a:bodyPr rtlCol="0"/>
          <a:lstStyle/>
          <a:p>
            <a:endParaRPr lang="es-MX"/>
          </a:p>
        </p:txBody>
      </p:sp>
      <p:sp>
        <p:nvSpPr>
          <p:cNvPr id="7" name="Marcador de posición de fecha 7"/>
          <p:cNvSpPr>
            <a:spLocks noGrp="1"/>
          </p:cNvSpPr>
          <p:nvPr>
            <p:ph type="dt" sz="half" idx="10"/>
          </p:nvPr>
        </p:nvSpPr>
        <p:spPr/>
        <p:txBody>
          <a:bodyPr rtlCol="0"/>
          <a:lstStyle/>
          <a:p>
            <a:fld id="{FE30E2BC-3727-43DE-BC04-EDE627F423BE}" type="datetimeFigureOut">
              <a:rPr lang="es-MX" smtClean="0"/>
              <a:pPr/>
              <a:t>13/03/2018</a:t>
            </a:fld>
            <a:endParaRPr lang="es-MX"/>
          </a:p>
        </p:txBody>
      </p:sp>
      <p:sp>
        <p:nvSpPr>
          <p:cNvPr id="9" name="Marcador de posición de número de diapositiva 8"/>
          <p:cNvSpPr>
            <a:spLocks noGrp="1"/>
          </p:cNvSpPr>
          <p:nvPr>
            <p:ph type="sldNum" sz="quarter" idx="12"/>
          </p:nvPr>
        </p:nvSpPr>
        <p:spPr/>
        <p:txBody>
          <a:bodyPr rtlCol="0"/>
          <a:lstStyle/>
          <a:p>
            <a:fld id="{27C16ED1-0D20-463B-B759-EFEA7D0F6B15}" type="slidenum">
              <a:rPr lang="es-MX" smtClean="0"/>
              <a:pPr/>
              <a:t>‹Nº›</a:t>
            </a:fld>
            <a:endParaRPr lang="es-MX"/>
          </a:p>
        </p:txBody>
      </p:sp>
    </p:spTree>
    <p:extLst>
      <p:ext uri="{BB962C8B-B14F-4D97-AF65-F5344CB8AC3E}">
        <p14:creationId xmlns:p14="http://schemas.microsoft.com/office/powerpoint/2010/main" xmlns="" val="1447994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osición de pie de página 2"/>
          <p:cNvSpPr>
            <a:spLocks noGrp="1"/>
          </p:cNvSpPr>
          <p:nvPr>
            <p:ph type="ftr" sz="quarter" idx="11"/>
          </p:nvPr>
        </p:nvSpPr>
        <p:spPr/>
        <p:txBody>
          <a:bodyPr rtlCol="0"/>
          <a:lstStyle/>
          <a:p>
            <a:endParaRPr lang="es-MX"/>
          </a:p>
        </p:txBody>
      </p:sp>
      <p:sp>
        <p:nvSpPr>
          <p:cNvPr id="3" name="Marcador de posición de fecha 3"/>
          <p:cNvSpPr>
            <a:spLocks noGrp="1"/>
          </p:cNvSpPr>
          <p:nvPr>
            <p:ph type="dt" sz="half" idx="10"/>
          </p:nvPr>
        </p:nvSpPr>
        <p:spPr/>
        <p:txBody>
          <a:bodyPr rtlCol="0"/>
          <a:lstStyle>
            <a:lvl1pPr>
              <a:defRPr/>
            </a:lvl1pPr>
          </a:lstStyle>
          <a:p>
            <a:fld id="{FE30E2BC-3727-43DE-BC04-EDE627F423BE}" type="datetimeFigureOut">
              <a:rPr lang="es-MX" smtClean="0"/>
              <a:pPr/>
              <a:t>13/03/2018</a:t>
            </a:fld>
            <a:endParaRPr lang="es-MX"/>
          </a:p>
        </p:txBody>
      </p:sp>
      <p:sp>
        <p:nvSpPr>
          <p:cNvPr id="5" name="Marcador de posición de número de diapositiva 4"/>
          <p:cNvSpPr>
            <a:spLocks noGrp="1"/>
          </p:cNvSpPr>
          <p:nvPr>
            <p:ph type="sldNum" sz="quarter" idx="12"/>
          </p:nvPr>
        </p:nvSpPr>
        <p:spPr/>
        <p:txBody>
          <a:bodyPr rtlCol="0"/>
          <a:lstStyle/>
          <a:p>
            <a:fld id="{27C16ED1-0D20-463B-B759-EFEA7D0F6B15}" type="slidenum">
              <a:rPr lang="es-MX" smtClean="0"/>
              <a:pPr/>
              <a:t>‹Nº›</a:t>
            </a:fld>
            <a:endParaRPr lang="es-MX"/>
          </a:p>
        </p:txBody>
      </p:sp>
    </p:spTree>
    <p:extLst>
      <p:ext uri="{BB962C8B-B14F-4D97-AF65-F5344CB8AC3E}">
        <p14:creationId xmlns:p14="http://schemas.microsoft.com/office/powerpoint/2010/main" xmlns="" val="3956345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1"/>
          <p:cNvSpPr>
            <a:spLocks noGrp="1"/>
          </p:cNvSpPr>
          <p:nvPr>
            <p:ph type="ftr" sz="quarter" idx="11"/>
          </p:nvPr>
        </p:nvSpPr>
        <p:spPr/>
        <p:txBody>
          <a:bodyPr rtlCol="0"/>
          <a:lstStyle/>
          <a:p>
            <a:endParaRPr lang="es-MX"/>
          </a:p>
        </p:txBody>
      </p:sp>
      <p:sp>
        <p:nvSpPr>
          <p:cNvPr id="2" name="Marcador de posición de fecha 2"/>
          <p:cNvSpPr>
            <a:spLocks noGrp="1"/>
          </p:cNvSpPr>
          <p:nvPr>
            <p:ph type="dt" sz="half" idx="10"/>
          </p:nvPr>
        </p:nvSpPr>
        <p:spPr/>
        <p:txBody>
          <a:bodyPr rtlCol="0"/>
          <a:lstStyle>
            <a:lvl1pPr>
              <a:defRPr/>
            </a:lvl1pPr>
          </a:lstStyle>
          <a:p>
            <a:fld id="{FE30E2BC-3727-43DE-BC04-EDE627F423BE}" type="datetimeFigureOut">
              <a:rPr lang="es-MX" smtClean="0"/>
              <a:pPr/>
              <a:t>13/03/2018</a:t>
            </a:fld>
            <a:endParaRPr lang="es-MX"/>
          </a:p>
        </p:txBody>
      </p:sp>
      <p:sp>
        <p:nvSpPr>
          <p:cNvPr id="4" name="Marcador de posición de número de diapositiva 3"/>
          <p:cNvSpPr>
            <a:spLocks noGrp="1"/>
          </p:cNvSpPr>
          <p:nvPr>
            <p:ph type="sldNum" sz="quarter" idx="12"/>
          </p:nvPr>
        </p:nvSpPr>
        <p:spPr/>
        <p:txBody>
          <a:bodyPr rtlCol="0"/>
          <a:lstStyle/>
          <a:p>
            <a:fld id="{27C16ED1-0D20-463B-B759-EFEA7D0F6B15}" type="slidenum">
              <a:rPr lang="es-MX" smtClean="0"/>
              <a:pPr/>
              <a:t>‹Nº›</a:t>
            </a:fld>
            <a:endParaRPr lang="es-MX"/>
          </a:p>
        </p:txBody>
      </p:sp>
    </p:spTree>
    <p:extLst>
      <p:ext uri="{BB962C8B-B14F-4D97-AF65-F5344CB8AC3E}">
        <p14:creationId xmlns:p14="http://schemas.microsoft.com/office/powerpoint/2010/main" xmlns="" val="3667301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943600" y="1524000"/>
            <a:ext cx="2571750" cy="1905000"/>
          </a:xfrm>
        </p:spPr>
        <p:txBody>
          <a:bodyPr rtlCol="0" anchor="b">
            <a:normAutofit/>
          </a:bodyPr>
          <a:lstStyle>
            <a:lvl1pPr>
              <a:defRPr sz="340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628650" y="685800"/>
            <a:ext cx="4800600" cy="52578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5943600" y="3581400"/>
            <a:ext cx="2571750"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6" name="Marcador de posición de pie de página 4"/>
          <p:cNvSpPr>
            <a:spLocks noGrp="1"/>
          </p:cNvSpPr>
          <p:nvPr>
            <p:ph type="ftr" sz="quarter" idx="11"/>
          </p:nvPr>
        </p:nvSpPr>
        <p:spPr/>
        <p:txBody>
          <a:bodyPr rtlCol="0"/>
          <a:lstStyle/>
          <a:p>
            <a:endParaRPr lang="es-MX"/>
          </a:p>
        </p:txBody>
      </p:sp>
      <p:sp>
        <p:nvSpPr>
          <p:cNvPr id="5" name="Marcador de posición de fecha 5"/>
          <p:cNvSpPr>
            <a:spLocks noGrp="1"/>
          </p:cNvSpPr>
          <p:nvPr>
            <p:ph type="dt" sz="half" idx="10"/>
          </p:nvPr>
        </p:nvSpPr>
        <p:spPr/>
        <p:txBody>
          <a:bodyPr rtlCol="0"/>
          <a:lstStyle/>
          <a:p>
            <a:fld id="{FE30E2BC-3727-43DE-BC04-EDE627F423BE}" type="datetimeFigureOut">
              <a:rPr lang="es-MX" smtClean="0"/>
              <a:pPr/>
              <a:t>13/03/2018</a:t>
            </a:fld>
            <a:endParaRPr lang="es-MX"/>
          </a:p>
        </p:txBody>
      </p:sp>
      <p:sp>
        <p:nvSpPr>
          <p:cNvPr id="7" name="Marcador de posición de número de diapositiva 6"/>
          <p:cNvSpPr>
            <a:spLocks noGrp="1"/>
          </p:cNvSpPr>
          <p:nvPr>
            <p:ph type="sldNum" sz="quarter" idx="12"/>
          </p:nvPr>
        </p:nvSpPr>
        <p:spPr/>
        <p:txBody>
          <a:bodyPr rtlCol="0"/>
          <a:lstStyle/>
          <a:p>
            <a:fld id="{27C16ED1-0D20-463B-B759-EFEA7D0F6B15}" type="slidenum">
              <a:rPr lang="es-MX" smtClean="0"/>
              <a:pPr/>
              <a:t>‹Nº›</a:t>
            </a:fld>
            <a:endParaRPr lang="es-MX"/>
          </a:p>
        </p:txBody>
      </p:sp>
    </p:spTree>
    <p:extLst>
      <p:ext uri="{BB962C8B-B14F-4D97-AF65-F5344CB8AC3E}">
        <p14:creationId xmlns:p14="http://schemas.microsoft.com/office/powerpoint/2010/main" xmlns="" val="9789611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943600" y="1527048"/>
            <a:ext cx="2571750" cy="1901952"/>
          </a:xfrm>
        </p:spPr>
        <p:txBody>
          <a:bodyPr rtlCol="0" anchor="b">
            <a:normAutofit/>
          </a:bodyPr>
          <a:lstStyle>
            <a:lvl1pPr>
              <a:defRPr sz="340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628648" y="685800"/>
            <a:ext cx="4800600" cy="5257800"/>
          </a:xfrm>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5943601" y="3581400"/>
            <a:ext cx="2571749"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6" name="Marcador de posición de pie de página 4"/>
          <p:cNvSpPr>
            <a:spLocks noGrp="1"/>
          </p:cNvSpPr>
          <p:nvPr>
            <p:ph type="ftr" sz="quarter" idx="11"/>
          </p:nvPr>
        </p:nvSpPr>
        <p:spPr/>
        <p:txBody>
          <a:bodyPr rtlCol="0"/>
          <a:lstStyle/>
          <a:p>
            <a:endParaRPr lang="es-MX"/>
          </a:p>
        </p:txBody>
      </p:sp>
      <p:sp>
        <p:nvSpPr>
          <p:cNvPr id="5" name="Marcador de posición de fecha 5"/>
          <p:cNvSpPr>
            <a:spLocks noGrp="1"/>
          </p:cNvSpPr>
          <p:nvPr>
            <p:ph type="dt" sz="half" idx="10"/>
          </p:nvPr>
        </p:nvSpPr>
        <p:spPr/>
        <p:txBody>
          <a:bodyPr rtlCol="0"/>
          <a:lstStyle>
            <a:lvl1pPr>
              <a:defRPr/>
            </a:lvl1pPr>
          </a:lstStyle>
          <a:p>
            <a:fld id="{FE30E2BC-3727-43DE-BC04-EDE627F423BE}" type="datetimeFigureOut">
              <a:rPr lang="es-MX" smtClean="0"/>
              <a:pPr/>
              <a:t>13/03/2018</a:t>
            </a:fld>
            <a:endParaRPr lang="es-MX"/>
          </a:p>
        </p:txBody>
      </p:sp>
      <p:sp>
        <p:nvSpPr>
          <p:cNvPr id="7" name="Marcador de posición de número de diapositiva 6"/>
          <p:cNvSpPr>
            <a:spLocks noGrp="1"/>
          </p:cNvSpPr>
          <p:nvPr>
            <p:ph type="sldNum" sz="quarter" idx="12"/>
          </p:nvPr>
        </p:nvSpPr>
        <p:spPr/>
        <p:txBody>
          <a:bodyPr rtlCol="0"/>
          <a:lstStyle/>
          <a:p>
            <a:fld id="{27C16ED1-0D20-463B-B759-EFEA7D0F6B15}" type="slidenum">
              <a:rPr lang="es-MX" smtClean="0"/>
              <a:pPr/>
              <a:t>‹Nº›</a:t>
            </a:fld>
            <a:endParaRPr lang="es-MX"/>
          </a:p>
        </p:txBody>
      </p:sp>
    </p:spTree>
    <p:extLst>
      <p:ext uri="{BB962C8B-B14F-4D97-AF65-F5344CB8AC3E}">
        <p14:creationId xmlns:p14="http://schemas.microsoft.com/office/powerpoint/2010/main" xmlns="" val="3225279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p:nvSpPr>
        <p:spPr bwMode="invGray">
          <a:xfrm>
            <a:off x="0" y="6492239"/>
            <a:ext cx="9141619"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Marcador de posición de título 1"/>
          <p:cNvSpPr>
            <a:spLocks noGrp="1"/>
          </p:cNvSpPr>
          <p:nvPr>
            <p:ph type="title"/>
          </p:nvPr>
        </p:nvSpPr>
        <p:spPr>
          <a:xfrm>
            <a:off x="628650" y="365126"/>
            <a:ext cx="7886700" cy="1145224"/>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3"/>
          <p:cNvSpPr>
            <a:spLocks noGrp="1"/>
          </p:cNvSpPr>
          <p:nvPr>
            <p:ph type="ftr" sz="quarter" idx="3"/>
          </p:nvPr>
        </p:nvSpPr>
        <p:spPr>
          <a:xfrm>
            <a:off x="285750" y="6549716"/>
            <a:ext cx="6331619"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s-MX"/>
          </a:p>
        </p:txBody>
      </p:sp>
      <p:sp>
        <p:nvSpPr>
          <p:cNvPr id="4" name="Marcador de posición de fecha 4"/>
          <p:cNvSpPr>
            <a:spLocks noGrp="1"/>
          </p:cNvSpPr>
          <p:nvPr>
            <p:ph type="dt" sz="half" idx="2"/>
          </p:nvPr>
        </p:nvSpPr>
        <p:spPr>
          <a:xfrm>
            <a:off x="7264454" y="6549716"/>
            <a:ext cx="1250895"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FE30E2BC-3727-43DE-BC04-EDE627F423BE}" type="datetimeFigureOut">
              <a:rPr lang="es-MX" smtClean="0"/>
              <a:pPr/>
              <a:t>13/03/2018</a:t>
            </a:fld>
            <a:endParaRPr lang="es-MX"/>
          </a:p>
        </p:txBody>
      </p:sp>
      <p:sp>
        <p:nvSpPr>
          <p:cNvPr id="6" name="Marcador de posición de número de diapositiva 5"/>
          <p:cNvSpPr>
            <a:spLocks noGrp="1"/>
          </p:cNvSpPr>
          <p:nvPr>
            <p:ph type="sldNum" sz="quarter" idx="4"/>
          </p:nvPr>
        </p:nvSpPr>
        <p:spPr>
          <a:xfrm>
            <a:off x="8515350" y="6549716"/>
            <a:ext cx="33477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27C16ED1-0D20-463B-B759-EFEA7D0F6B15}" type="slidenum">
              <a:rPr lang="es-MX" smtClean="0"/>
              <a:pPr/>
              <a:t>‹Nº›</a:t>
            </a:fld>
            <a:endParaRPr lang="es-MX"/>
          </a:p>
        </p:txBody>
      </p:sp>
    </p:spTree>
    <p:extLst>
      <p:ext uri="{BB962C8B-B14F-4D97-AF65-F5344CB8AC3E}">
        <p14:creationId xmlns:p14="http://schemas.microsoft.com/office/powerpoint/2010/main" xmlns="" val="1155871656"/>
      </p:ext>
    </p:extLst>
  </p:cSld>
  <p:clrMap bg1="dk1" tx1="lt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asa.gov/audience/foreducators/robotics/lessonplans/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scratch.mit.edu/tips" TargetMode="External"/><Relationship Id="rId4" Type="http://schemas.openxmlformats.org/officeDocument/2006/relationships/hyperlink" Target="http://www.code.org/lear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TN-gHZNMX8&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28651" y="4653136"/>
            <a:ext cx="8515349" cy="1296144"/>
          </a:xfrm>
        </p:spPr>
        <p:txBody>
          <a:bodyPr>
            <a:noAutofit/>
          </a:bodyPr>
          <a:lstStyle/>
          <a:p>
            <a:pPr algn="ctr"/>
            <a:r>
              <a:rPr lang="es-MX" sz="4400" b="1" dirty="0" err="1" smtClean="0"/>
              <a:t>What</a:t>
            </a:r>
            <a:r>
              <a:rPr lang="es-MX" sz="4400" b="1" dirty="0" smtClean="0"/>
              <a:t> </a:t>
            </a:r>
            <a:r>
              <a:rPr lang="es-MX" sz="4400" b="1" dirty="0" err="1" smtClean="0"/>
              <a:t>is</a:t>
            </a:r>
            <a:r>
              <a:rPr lang="es-MX" sz="4400" b="1" dirty="0" smtClean="0"/>
              <a:t> </a:t>
            </a:r>
            <a:r>
              <a:rPr lang="es-MX" sz="4400" b="1" dirty="0" err="1" smtClean="0"/>
              <a:t>Robotics</a:t>
            </a:r>
            <a:r>
              <a:rPr lang="es-MX" sz="4400" b="1" dirty="0" smtClean="0"/>
              <a:t>?</a:t>
            </a:r>
          </a:p>
          <a:p>
            <a:pPr algn="r"/>
            <a:endParaRPr lang="es-MX" sz="1800" b="1" dirty="0" smtClean="0"/>
          </a:p>
          <a:p>
            <a:pPr algn="r"/>
            <a:r>
              <a:rPr lang="es-MX" sz="1800" b="1" dirty="0" err="1" smtClean="0"/>
              <a:t>By</a:t>
            </a:r>
            <a:r>
              <a:rPr lang="es-MX" sz="1800" b="1" dirty="0" smtClean="0"/>
              <a:t> </a:t>
            </a:r>
            <a:r>
              <a:rPr lang="es-MX" sz="1800" b="1" dirty="0" err="1" smtClean="0"/>
              <a:t>Lau</a:t>
            </a:r>
            <a:r>
              <a:rPr lang="es-MX" sz="1800" b="1" dirty="0" smtClean="0"/>
              <a:t> van Wingerden and Lucre Simon</a:t>
            </a:r>
            <a:endParaRPr lang="es-MX" sz="4400" b="1"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412776"/>
            <a:ext cx="7886700" cy="2088232"/>
          </a:xfrm>
        </p:spPr>
        <p:txBody>
          <a:bodyPr/>
          <a:lstStyle/>
          <a:p>
            <a:pPr marL="457200" lvl="0" indent="-457200">
              <a:buFont typeface="+mj-lt"/>
              <a:buAutoNum type="arabicPeriod" startAt="14"/>
            </a:pPr>
            <a:r>
              <a:rPr lang="en-CA" dirty="0" smtClean="0"/>
              <a:t>Thread the pieces of straw onto the nylon cord.</a:t>
            </a:r>
            <a:endParaRPr lang="es-AR" dirty="0" smtClean="0"/>
          </a:p>
          <a:p>
            <a:pPr marL="457200" lvl="0" indent="-457200">
              <a:buFont typeface="+mj-lt"/>
              <a:buAutoNum type="arabicPeriod" startAt="14"/>
            </a:pPr>
            <a:r>
              <a:rPr lang="en-CA" dirty="0" smtClean="0"/>
              <a:t>Tape a piece of straw in the middle of each finger section.</a:t>
            </a:r>
            <a:endParaRPr lang="es-AR" dirty="0" smtClean="0"/>
          </a:p>
          <a:p>
            <a:pPr marL="457200" lvl="0" indent="-457200">
              <a:buFont typeface="+mj-lt"/>
              <a:buAutoNum type="arabicPeriod" startAt="14"/>
            </a:pPr>
            <a:r>
              <a:rPr lang="en-CA" dirty="0" smtClean="0"/>
              <a:t>Tape the last straw to the palm (see diagram below).</a:t>
            </a:r>
            <a:endParaRPr lang="es-AR" dirty="0" smtClean="0"/>
          </a:p>
          <a:p>
            <a:pPr marL="457200" lvl="0" indent="-457200">
              <a:buFont typeface="+mj-lt"/>
              <a:buAutoNum type="arabicPeriod" startAt="14"/>
            </a:pPr>
            <a:r>
              <a:rPr lang="en-CA" dirty="0" smtClean="0"/>
              <a:t>Repeat step 1-16 for as many fingers as you would like.</a:t>
            </a:r>
            <a:endParaRPr lang="es-AR" dirty="0" smtClean="0"/>
          </a:p>
          <a:p>
            <a:endParaRPr lang="es-MX" dirty="0"/>
          </a:p>
        </p:txBody>
      </p:sp>
      <p:sp>
        <p:nvSpPr>
          <p:cNvPr id="4" name="1 Título"/>
          <p:cNvSpPr>
            <a:spLocks noGrp="1"/>
          </p:cNvSpPr>
          <p:nvPr>
            <p:ph type="title"/>
          </p:nvPr>
        </p:nvSpPr>
        <p:spPr>
          <a:xfrm>
            <a:off x="611560" y="332656"/>
            <a:ext cx="7886700" cy="889662"/>
          </a:xfrm>
        </p:spPr>
        <p:txBody>
          <a:bodyPr>
            <a:normAutofit/>
          </a:bodyPr>
          <a:lstStyle/>
          <a:p>
            <a:pPr algn="ctr"/>
            <a:r>
              <a:rPr lang="es-MX" dirty="0" err="1" smtClean="0"/>
              <a:t>Robotic</a:t>
            </a:r>
            <a:r>
              <a:rPr lang="es-MX" dirty="0" smtClean="0"/>
              <a:t> </a:t>
            </a:r>
            <a:r>
              <a:rPr lang="es-MX" dirty="0" err="1" smtClean="0"/>
              <a:t>Hand</a:t>
            </a:r>
            <a:r>
              <a:rPr lang="es-MX" dirty="0" smtClean="0"/>
              <a:t> </a:t>
            </a:r>
            <a:r>
              <a:rPr lang="es-MX" dirty="0" err="1" smtClean="0"/>
              <a:t>Activity</a:t>
            </a:r>
            <a:r>
              <a:rPr lang="es-MX" dirty="0" smtClean="0"/>
              <a:t>:</a:t>
            </a:r>
            <a:endParaRPr lang="es-MX" dirty="0"/>
          </a:p>
        </p:txBody>
      </p:sp>
      <p:grpSp>
        <p:nvGrpSpPr>
          <p:cNvPr id="5" name="4 Grupo"/>
          <p:cNvGrpSpPr/>
          <p:nvPr/>
        </p:nvGrpSpPr>
        <p:grpSpPr>
          <a:xfrm>
            <a:off x="2483768" y="3646512"/>
            <a:ext cx="4248472" cy="2734816"/>
            <a:chOff x="2483768" y="2780928"/>
            <a:chExt cx="4057650" cy="2590800"/>
          </a:xfrm>
        </p:grpSpPr>
        <p:pic>
          <p:nvPicPr>
            <p:cNvPr id="6" name="Picture 18"/>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2483768" y="2780928"/>
              <a:ext cx="4057650" cy="2590800"/>
            </a:xfrm>
            <a:prstGeom prst="rect">
              <a:avLst/>
            </a:prstGeom>
          </p:spPr>
        </p:pic>
        <p:sp>
          <p:nvSpPr>
            <p:cNvPr id="7" name="6 CuadroTexto"/>
            <p:cNvSpPr txBox="1"/>
            <p:nvPr/>
          </p:nvSpPr>
          <p:spPr>
            <a:xfrm>
              <a:off x="4815582" y="2806328"/>
              <a:ext cx="1656184" cy="320726"/>
            </a:xfrm>
            <a:prstGeom prst="rect">
              <a:avLst/>
            </a:prstGeom>
            <a:solidFill>
              <a:schemeClr val="tx1"/>
            </a:solidFill>
          </p:spPr>
          <p:txBody>
            <a:bodyPr wrap="square" rtlCol="0">
              <a:spAutoFit/>
            </a:bodyPr>
            <a:lstStyle/>
            <a:p>
              <a:pPr algn="ctr"/>
              <a:r>
                <a:rPr lang="es-ES" sz="1600" i="1" dirty="0" smtClean="0">
                  <a:solidFill>
                    <a:schemeClr val="bg2"/>
                  </a:solidFill>
                  <a:latin typeface="Calibri" pitchFamily="34" charset="0"/>
                  <a:cs typeface="Calibri" pitchFamily="34" charset="0"/>
                </a:rPr>
                <a:t>35 cm </a:t>
              </a:r>
              <a:r>
                <a:rPr lang="es-ES" sz="1600" i="1" dirty="0" err="1" smtClean="0">
                  <a:solidFill>
                    <a:schemeClr val="bg2"/>
                  </a:solidFill>
                  <a:latin typeface="Calibri" pitchFamily="34" charset="0"/>
                  <a:cs typeface="Calibri" pitchFamily="34" charset="0"/>
                </a:rPr>
                <a:t>long</a:t>
              </a:r>
              <a:r>
                <a:rPr lang="es-ES" sz="1600" i="1" dirty="0" smtClean="0">
                  <a:solidFill>
                    <a:schemeClr val="bg2"/>
                  </a:solidFill>
                  <a:latin typeface="Calibri" pitchFamily="34" charset="0"/>
                  <a:cs typeface="Calibri" pitchFamily="34" charset="0"/>
                </a:rPr>
                <a:t> </a:t>
              </a:r>
              <a:r>
                <a:rPr lang="es-ES" sz="1600" i="1" dirty="0" err="1" smtClean="0">
                  <a:solidFill>
                    <a:schemeClr val="bg2"/>
                  </a:solidFill>
                  <a:latin typeface="Calibri" pitchFamily="34" charset="0"/>
                  <a:cs typeface="Calibri" pitchFamily="34" charset="0"/>
                </a:rPr>
                <a:t>string</a:t>
              </a:r>
              <a:endParaRPr lang="es-MX" sz="1600" i="1" dirty="0">
                <a:solidFill>
                  <a:schemeClr val="bg2"/>
                </a:solidFill>
                <a:latin typeface="Calibri" pitchFamily="34" charset="0"/>
                <a:cs typeface="Calibri" pitchFamily="34" charset="0"/>
              </a:endParaRPr>
            </a:p>
          </p:txBody>
        </p:sp>
        <p:sp>
          <p:nvSpPr>
            <p:cNvPr id="8" name="7 CuadroTexto"/>
            <p:cNvSpPr txBox="1"/>
            <p:nvPr/>
          </p:nvSpPr>
          <p:spPr>
            <a:xfrm>
              <a:off x="2547268" y="2799978"/>
              <a:ext cx="1944216" cy="320726"/>
            </a:xfrm>
            <a:prstGeom prst="rect">
              <a:avLst/>
            </a:prstGeom>
            <a:solidFill>
              <a:schemeClr val="tx1"/>
            </a:solidFill>
          </p:spPr>
          <p:txBody>
            <a:bodyPr wrap="square" rtlCol="0">
              <a:spAutoFit/>
            </a:bodyPr>
            <a:lstStyle/>
            <a:p>
              <a:r>
                <a:rPr lang="es-ES" sz="1600" i="1" dirty="0" smtClean="0">
                  <a:solidFill>
                    <a:schemeClr val="bg2"/>
                  </a:solidFill>
                  <a:latin typeface="Calibri" pitchFamily="34" charset="0"/>
                  <a:cs typeface="Calibri" pitchFamily="34" charset="0"/>
                </a:rPr>
                <a:t>Tape 	Straw </a:t>
              </a:r>
              <a:endParaRPr lang="es-MX" sz="1600" i="1" dirty="0">
                <a:solidFill>
                  <a:schemeClr val="bg2"/>
                </a:solidFill>
                <a:latin typeface="Calibri" pitchFamily="34" charset="0"/>
                <a:cs typeface="Calibri" pitchFamily="34" charset="0"/>
              </a:endParaRPr>
            </a:p>
          </p:txBody>
        </p:sp>
        <p:sp>
          <p:nvSpPr>
            <p:cNvPr id="9" name="8 CuadroTexto"/>
            <p:cNvSpPr txBox="1"/>
            <p:nvPr/>
          </p:nvSpPr>
          <p:spPr>
            <a:xfrm>
              <a:off x="4067944" y="4869160"/>
              <a:ext cx="2304256" cy="320726"/>
            </a:xfrm>
            <a:prstGeom prst="rect">
              <a:avLst/>
            </a:prstGeom>
            <a:solidFill>
              <a:schemeClr val="tx1"/>
            </a:solidFill>
          </p:spPr>
          <p:txBody>
            <a:bodyPr wrap="square" rtlCol="0">
              <a:spAutoFit/>
            </a:bodyPr>
            <a:lstStyle/>
            <a:p>
              <a:pPr algn="ctr"/>
              <a:r>
                <a:rPr lang="es-ES" sz="1600" i="1" dirty="0" err="1" smtClean="0">
                  <a:solidFill>
                    <a:schemeClr val="bg2"/>
                  </a:solidFill>
                  <a:latin typeface="Calibri" pitchFamily="34" charset="0"/>
                  <a:cs typeface="Calibri" pitchFamily="34" charset="0"/>
                </a:rPr>
                <a:t>Inside</a:t>
              </a:r>
              <a:r>
                <a:rPr lang="es-ES" sz="1600" i="1" dirty="0" smtClean="0">
                  <a:solidFill>
                    <a:schemeClr val="bg2"/>
                  </a:solidFill>
                  <a:latin typeface="Calibri" pitchFamily="34" charset="0"/>
                  <a:cs typeface="Calibri" pitchFamily="34" charset="0"/>
                </a:rPr>
                <a:t> </a:t>
              </a:r>
              <a:r>
                <a:rPr lang="es-ES" sz="1600" i="1" dirty="0" err="1" smtClean="0">
                  <a:solidFill>
                    <a:schemeClr val="bg2"/>
                  </a:solidFill>
                  <a:latin typeface="Calibri" pitchFamily="34" charset="0"/>
                  <a:cs typeface="Calibri" pitchFamily="34" charset="0"/>
                </a:rPr>
                <a:t>Finger</a:t>
              </a:r>
              <a:r>
                <a:rPr lang="es-ES" sz="1600" i="1" dirty="0" smtClean="0">
                  <a:solidFill>
                    <a:schemeClr val="bg2"/>
                  </a:solidFill>
                  <a:latin typeface="Calibri" pitchFamily="34" charset="0"/>
                  <a:cs typeface="Calibri" pitchFamily="34" charset="0"/>
                </a:rPr>
                <a:t> and Palm</a:t>
              </a:r>
              <a:endParaRPr lang="es-MX" sz="1600" i="1" dirty="0">
                <a:solidFill>
                  <a:schemeClr val="bg2"/>
                </a:solidFill>
                <a:latin typeface="Calibri" pitchFamily="34" charset="0"/>
                <a:cs typeface="Calibri" pitchFamily="34" charset="0"/>
              </a:endParaRPr>
            </a:p>
          </p:txBody>
        </p:sp>
      </p:grpSp>
      <p:sp>
        <p:nvSpPr>
          <p:cNvPr id="10" name="9 CuadroTexto"/>
          <p:cNvSpPr txBox="1"/>
          <p:nvPr/>
        </p:nvSpPr>
        <p:spPr>
          <a:xfrm>
            <a:off x="2627784" y="4582617"/>
            <a:ext cx="1584176" cy="1692771"/>
          </a:xfrm>
          <a:prstGeom prst="rect">
            <a:avLst/>
          </a:prstGeom>
          <a:solidFill>
            <a:schemeClr val="tx1"/>
          </a:solidFill>
        </p:spPr>
        <p:txBody>
          <a:bodyPr wrap="square" lIns="0" tIns="0" rIns="0" bIns="0" rtlCol="0">
            <a:spAutoFit/>
          </a:bodyPr>
          <a:lstStyle/>
          <a:p>
            <a:pPr algn="ctr"/>
            <a:endParaRPr lang="es-ES" sz="1100" i="1" dirty="0" smtClean="0">
              <a:solidFill>
                <a:schemeClr val="bg1"/>
              </a:solidFill>
              <a:latin typeface="Calibri" pitchFamily="34" charset="0"/>
              <a:cs typeface="Calibri" pitchFamily="34" charset="0"/>
            </a:endParaRPr>
          </a:p>
          <a:p>
            <a:pPr algn="ctr"/>
            <a:endParaRPr lang="es-ES" sz="1100" i="1" dirty="0" smtClean="0">
              <a:solidFill>
                <a:schemeClr val="bg2"/>
              </a:solidFill>
              <a:latin typeface="Calibri" pitchFamily="34" charset="0"/>
              <a:cs typeface="Calibri" pitchFamily="34" charset="0"/>
            </a:endParaRPr>
          </a:p>
          <a:p>
            <a:pPr algn="ctr"/>
            <a:r>
              <a:rPr lang="es-ES" sz="1100" i="1" dirty="0" smtClean="0">
                <a:solidFill>
                  <a:schemeClr val="bg2"/>
                </a:solidFill>
                <a:latin typeface="Calibri" pitchFamily="34" charset="0"/>
                <a:cs typeface="Calibri" pitchFamily="34" charset="0"/>
              </a:rPr>
              <a:t>Nylon </a:t>
            </a:r>
            <a:r>
              <a:rPr lang="es-ES" sz="1100" i="1" dirty="0" err="1" smtClean="0">
                <a:solidFill>
                  <a:schemeClr val="bg2"/>
                </a:solidFill>
                <a:latin typeface="Calibri" pitchFamily="34" charset="0"/>
                <a:cs typeface="Calibri" pitchFamily="34" charset="0"/>
              </a:rPr>
              <a:t>End</a:t>
            </a:r>
            <a:endParaRPr lang="es-ES" sz="1100" i="1" dirty="0" smtClean="0">
              <a:solidFill>
                <a:schemeClr val="bg1"/>
              </a:solidFill>
              <a:latin typeface="Calibri" pitchFamily="34" charset="0"/>
              <a:cs typeface="Calibri" pitchFamily="34" charset="0"/>
            </a:endParaRPr>
          </a:p>
          <a:p>
            <a:pPr algn="ctr"/>
            <a:endParaRPr lang="es-ES" sz="1100" i="1" dirty="0" smtClean="0">
              <a:solidFill>
                <a:schemeClr val="bg1"/>
              </a:solidFill>
              <a:latin typeface="Calibri" pitchFamily="34" charset="0"/>
              <a:cs typeface="Calibri" pitchFamily="34" charset="0"/>
            </a:endParaRPr>
          </a:p>
          <a:p>
            <a:pPr algn="ctr"/>
            <a:endParaRPr lang="es-ES" sz="1100" i="1" dirty="0" smtClean="0">
              <a:solidFill>
                <a:schemeClr val="bg1"/>
              </a:solidFill>
              <a:latin typeface="Calibri" pitchFamily="34" charset="0"/>
              <a:cs typeface="Calibri" pitchFamily="34" charset="0"/>
            </a:endParaRPr>
          </a:p>
          <a:p>
            <a:pPr algn="ctr"/>
            <a:r>
              <a:rPr lang="es-ES" sz="1100" i="1" dirty="0" smtClean="0">
                <a:solidFill>
                  <a:schemeClr val="bg1"/>
                </a:solidFill>
                <a:latin typeface="Calibri" pitchFamily="34" charset="0"/>
                <a:cs typeface="Calibri" pitchFamily="34" charset="0"/>
              </a:rPr>
              <a:t>	</a:t>
            </a:r>
          </a:p>
          <a:p>
            <a:pPr algn="ctr"/>
            <a:r>
              <a:rPr lang="es-ES" sz="1100" i="1" dirty="0" err="1" smtClean="0">
                <a:solidFill>
                  <a:schemeClr val="bg2"/>
                </a:solidFill>
                <a:latin typeface="Calibri" pitchFamily="34" charset="0"/>
                <a:cs typeface="Calibri" pitchFamily="34" charset="0"/>
              </a:rPr>
              <a:t>Cut</a:t>
            </a:r>
            <a:r>
              <a:rPr lang="es-ES" sz="1100" i="1" dirty="0" smtClean="0">
                <a:solidFill>
                  <a:schemeClr val="bg2"/>
                </a:solidFill>
                <a:latin typeface="Calibri" pitchFamily="34" charset="0"/>
                <a:cs typeface="Calibri" pitchFamily="34" charset="0"/>
              </a:rPr>
              <a:t> </a:t>
            </a:r>
          </a:p>
          <a:p>
            <a:pPr algn="ctr"/>
            <a:r>
              <a:rPr lang="es-ES" sz="1100" i="1" dirty="0" smtClean="0">
                <a:solidFill>
                  <a:schemeClr val="bg2"/>
                </a:solidFill>
                <a:latin typeface="Calibri" pitchFamily="34" charset="0"/>
                <a:cs typeface="Calibri" pitchFamily="34" charset="0"/>
              </a:rPr>
              <a:t>Straw</a:t>
            </a:r>
          </a:p>
          <a:p>
            <a:pPr algn="ctr"/>
            <a:endParaRPr lang="es-ES" sz="1100" i="1" dirty="0" smtClean="0">
              <a:solidFill>
                <a:schemeClr val="bg1"/>
              </a:solidFill>
              <a:latin typeface="Calibri" pitchFamily="34" charset="0"/>
              <a:cs typeface="Calibri" pitchFamily="34" charset="0"/>
            </a:endParaRPr>
          </a:p>
          <a:p>
            <a:pPr algn="ctr"/>
            <a:endParaRPr lang="es-MX" sz="1100" i="1" dirty="0">
              <a:solidFill>
                <a:schemeClr val="bg1"/>
              </a:solidFill>
              <a:latin typeface="Calibri" pitchFamily="34" charset="0"/>
              <a:cs typeface="Calibri" pitchFamily="34" charset="0"/>
            </a:endParaRPr>
          </a:p>
        </p:txBody>
      </p:sp>
      <p:grpSp>
        <p:nvGrpSpPr>
          <p:cNvPr id="11" name="10 Grupo"/>
          <p:cNvGrpSpPr/>
          <p:nvPr/>
        </p:nvGrpSpPr>
        <p:grpSpPr>
          <a:xfrm>
            <a:off x="3383579" y="5230688"/>
            <a:ext cx="900389" cy="144016"/>
            <a:chOff x="4139952" y="4653136"/>
            <a:chExt cx="900389" cy="144016"/>
          </a:xfrm>
        </p:grpSpPr>
        <p:grpSp>
          <p:nvGrpSpPr>
            <p:cNvPr id="12" name="36 Grupo"/>
            <p:cNvGrpSpPr/>
            <p:nvPr/>
          </p:nvGrpSpPr>
          <p:grpSpPr>
            <a:xfrm>
              <a:off x="4139952" y="4653136"/>
              <a:ext cx="900389" cy="144016"/>
              <a:chOff x="4136993" y="4437112"/>
              <a:chExt cx="900389" cy="144016"/>
            </a:xfrm>
          </p:grpSpPr>
          <p:sp>
            <p:nvSpPr>
              <p:cNvPr id="16" name="11 Rectángulo"/>
              <p:cNvSpPr/>
              <p:nvPr/>
            </p:nvSpPr>
            <p:spPr>
              <a:xfrm>
                <a:off x="4348833" y="4437112"/>
                <a:ext cx="504056" cy="144016"/>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7" name="16 Conector recto de flecha"/>
              <p:cNvCxnSpPr/>
              <p:nvPr/>
            </p:nvCxnSpPr>
            <p:spPr>
              <a:xfrm>
                <a:off x="4893366" y="4509120"/>
                <a:ext cx="144016" cy="0"/>
              </a:xfrm>
              <a:prstGeom prst="straightConnector1">
                <a:avLst/>
              </a:prstGeom>
              <a:ln>
                <a:solidFill>
                  <a:schemeClr val="bg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4136993" y="4509120"/>
                <a:ext cx="144016" cy="0"/>
              </a:xfrm>
              <a:prstGeom prst="straightConnector1">
                <a:avLst/>
              </a:prstGeom>
              <a:ln>
                <a:solidFill>
                  <a:schemeClr val="bg2"/>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3" name="29 Grupo"/>
            <p:cNvGrpSpPr/>
            <p:nvPr/>
          </p:nvGrpSpPr>
          <p:grpSpPr>
            <a:xfrm>
              <a:off x="4427984" y="4725144"/>
              <a:ext cx="324325" cy="0"/>
              <a:chOff x="4391691" y="4797152"/>
              <a:chExt cx="324325" cy="0"/>
            </a:xfrm>
          </p:grpSpPr>
          <p:cxnSp>
            <p:nvCxnSpPr>
              <p:cNvPr id="14" name="13 Conector recto de flecha"/>
              <p:cNvCxnSpPr/>
              <p:nvPr/>
            </p:nvCxnSpPr>
            <p:spPr>
              <a:xfrm>
                <a:off x="4572000" y="4797152"/>
                <a:ext cx="144016" cy="0"/>
              </a:xfrm>
              <a:prstGeom prst="straightConnector1">
                <a:avLst/>
              </a:prstGeom>
              <a:ln>
                <a:solidFill>
                  <a:schemeClr val="bg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4391691" y="4797152"/>
                <a:ext cx="144016" cy="0"/>
              </a:xfrm>
              <a:prstGeom prst="straightConnector1">
                <a:avLst/>
              </a:prstGeom>
              <a:ln>
                <a:solidFill>
                  <a:schemeClr val="bg2"/>
                </a:solidFill>
                <a:tailEnd type="triangle" w="sm" len="med"/>
              </a:ln>
            </p:spPr>
            <p:style>
              <a:lnRef idx="1">
                <a:schemeClr val="accent1"/>
              </a:lnRef>
              <a:fillRef idx="0">
                <a:schemeClr val="accent1"/>
              </a:fillRef>
              <a:effectRef idx="0">
                <a:schemeClr val="accent1"/>
              </a:effectRef>
              <a:fontRef idx="minor">
                <a:schemeClr val="tx1"/>
              </a:fontRef>
            </p:style>
          </p:cxnSp>
        </p:grpSp>
      </p:grpSp>
      <p:sp>
        <p:nvSpPr>
          <p:cNvPr id="19" name="Rectangle 2" descr="Ladrillos en diagonal"/>
          <p:cNvSpPr>
            <a:spLocks noChangeArrowheads="1"/>
          </p:cNvSpPr>
          <p:nvPr/>
        </p:nvSpPr>
        <p:spPr bwMode="auto">
          <a:xfrm flipV="1">
            <a:off x="2989982" y="5268788"/>
            <a:ext cx="336451" cy="72008"/>
          </a:xfrm>
          <a:prstGeom prst="rect">
            <a:avLst/>
          </a:prstGeom>
          <a:pattFill prst="diagBri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20" name="19 Elipse"/>
          <p:cNvSpPr/>
          <p:nvPr/>
        </p:nvSpPr>
        <p:spPr>
          <a:xfrm>
            <a:off x="2771800" y="4653136"/>
            <a:ext cx="1656184" cy="1584176"/>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1" name="20 Conector recto"/>
          <p:cNvCxnSpPr/>
          <p:nvPr/>
        </p:nvCxnSpPr>
        <p:spPr>
          <a:xfrm flipH="1">
            <a:off x="3640088" y="4445620"/>
            <a:ext cx="175766" cy="366390"/>
          </a:xfrm>
          <a:prstGeom prst="line">
            <a:avLst/>
          </a:prstGeom>
          <a:ln w="127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H="1">
            <a:off x="3136032" y="5100042"/>
            <a:ext cx="144016" cy="21602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3568080" y="5388074"/>
            <a:ext cx="216024" cy="28803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n-GB" dirty="0" smtClean="0"/>
              <a:t>This lesson might be better done as unit to incorporate multiple robotic ideas such as:</a:t>
            </a:r>
          </a:p>
          <a:p>
            <a:pPr>
              <a:buNone/>
            </a:pPr>
            <a:endParaRPr lang="en-GB" dirty="0" smtClean="0"/>
          </a:p>
          <a:p>
            <a:pPr>
              <a:lnSpc>
                <a:spcPct val="120000"/>
              </a:lnSpc>
              <a:spcBef>
                <a:spcPts val="0"/>
              </a:spcBef>
            </a:pPr>
            <a:r>
              <a:rPr lang="en-GB" dirty="0" smtClean="0"/>
              <a:t>Design, </a:t>
            </a:r>
          </a:p>
          <a:p>
            <a:pPr>
              <a:lnSpc>
                <a:spcPct val="120000"/>
              </a:lnSpc>
              <a:spcBef>
                <a:spcPts val="0"/>
              </a:spcBef>
            </a:pPr>
            <a:r>
              <a:rPr lang="en-GB" dirty="0" smtClean="0"/>
              <a:t>Creation,</a:t>
            </a:r>
          </a:p>
          <a:p>
            <a:pPr>
              <a:lnSpc>
                <a:spcPct val="120000"/>
              </a:lnSpc>
              <a:spcBef>
                <a:spcPts val="0"/>
              </a:spcBef>
            </a:pPr>
            <a:r>
              <a:rPr lang="en-GB" dirty="0" smtClean="0"/>
              <a:t>Resource management,</a:t>
            </a:r>
          </a:p>
          <a:p>
            <a:pPr>
              <a:lnSpc>
                <a:spcPct val="120000"/>
              </a:lnSpc>
              <a:spcBef>
                <a:spcPts val="0"/>
              </a:spcBef>
            </a:pPr>
            <a:r>
              <a:rPr lang="en-GB" dirty="0" smtClean="0"/>
              <a:t>Material selection,</a:t>
            </a:r>
          </a:p>
          <a:p>
            <a:pPr>
              <a:lnSpc>
                <a:spcPct val="120000"/>
              </a:lnSpc>
              <a:spcBef>
                <a:spcPts val="0"/>
              </a:spcBef>
            </a:pPr>
            <a:r>
              <a:rPr lang="en-GB" dirty="0" smtClean="0"/>
              <a:t>Testing, </a:t>
            </a:r>
          </a:p>
          <a:p>
            <a:pPr>
              <a:lnSpc>
                <a:spcPct val="120000"/>
              </a:lnSpc>
              <a:spcBef>
                <a:spcPts val="0"/>
              </a:spcBef>
            </a:pPr>
            <a:r>
              <a:rPr lang="en-GB" dirty="0" smtClean="0"/>
              <a:t>Retesting.</a:t>
            </a:r>
          </a:p>
          <a:p>
            <a:pPr>
              <a:buNone/>
            </a:pPr>
            <a:endParaRPr lang="es-MX" dirty="0" smtClean="0"/>
          </a:p>
        </p:txBody>
      </p:sp>
      <p:sp>
        <p:nvSpPr>
          <p:cNvPr id="4" name="1 Título"/>
          <p:cNvSpPr>
            <a:spLocks noGrp="1"/>
          </p:cNvSpPr>
          <p:nvPr>
            <p:ph type="title"/>
          </p:nvPr>
        </p:nvSpPr>
        <p:spPr/>
        <p:txBody>
          <a:bodyPr>
            <a:normAutofit/>
          </a:bodyPr>
          <a:lstStyle/>
          <a:p>
            <a:pPr algn="ctr"/>
            <a:r>
              <a:rPr lang="es-MX" dirty="0" smtClean="0"/>
              <a:t>In </a:t>
            </a:r>
            <a:r>
              <a:rPr lang="es-MX" dirty="0" err="1" smtClean="0"/>
              <a:t>the</a:t>
            </a:r>
            <a:r>
              <a:rPr lang="es-MX" dirty="0" smtClean="0"/>
              <a:t> </a:t>
            </a:r>
            <a:r>
              <a:rPr lang="es-MX" dirty="0" err="1" smtClean="0"/>
              <a:t>Classroom</a:t>
            </a:r>
            <a:r>
              <a:rPr lang="es-MX" dirty="0" smtClean="0"/>
              <a:t>:</a:t>
            </a:r>
            <a:endParaRPr lang="es-MX"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dirty="0" err="1" smtClean="0"/>
              <a:t>Resources</a:t>
            </a:r>
            <a:r>
              <a:rPr lang="es-MX" sz="3600" dirty="0" smtClean="0"/>
              <a:t>:</a:t>
            </a:r>
            <a:endParaRPr lang="es-MX" sz="3600" dirty="0"/>
          </a:p>
        </p:txBody>
      </p:sp>
      <p:sp>
        <p:nvSpPr>
          <p:cNvPr id="3" name="2 Marcador de contenido"/>
          <p:cNvSpPr>
            <a:spLocks noGrp="1"/>
          </p:cNvSpPr>
          <p:nvPr>
            <p:ph idx="1"/>
          </p:nvPr>
        </p:nvSpPr>
        <p:spPr>
          <a:xfrm>
            <a:off x="628650" y="1825625"/>
            <a:ext cx="8263830" cy="4351338"/>
          </a:xfrm>
        </p:spPr>
        <p:txBody>
          <a:bodyPr/>
          <a:lstStyle/>
          <a:p>
            <a:r>
              <a:rPr lang="es-MX" sz="3200" dirty="0" smtClean="0"/>
              <a:t>Nasa </a:t>
            </a:r>
            <a:r>
              <a:rPr lang="es-MX" sz="3200" dirty="0" err="1" smtClean="0"/>
              <a:t>Website</a:t>
            </a:r>
            <a:r>
              <a:rPr lang="es-MX" sz="3200" dirty="0" smtClean="0"/>
              <a:t>: </a:t>
            </a:r>
            <a:r>
              <a:rPr lang="es-MX" sz="2800" dirty="0" smtClean="0">
                <a:solidFill>
                  <a:srgbClr val="00CC99"/>
                </a:solidFill>
                <a:hlinkClick r:id="rId3"/>
              </a:rPr>
              <a:t>www.nasa.gov/audience/foreducators/robotics/lessonplans/index.html#.Wl2IS6jibIU</a:t>
            </a:r>
            <a:r>
              <a:rPr lang="es-MX" sz="2800" dirty="0" smtClean="0">
                <a:solidFill>
                  <a:srgbClr val="00CC99"/>
                </a:solidFill>
              </a:rPr>
              <a:t> </a:t>
            </a:r>
            <a:endParaRPr lang="es-MX" sz="3200" dirty="0" smtClean="0">
              <a:solidFill>
                <a:srgbClr val="00CC99"/>
              </a:solidFill>
            </a:endParaRPr>
          </a:p>
          <a:p>
            <a:r>
              <a:rPr lang="es-MX" sz="3200" dirty="0" err="1" smtClean="0"/>
              <a:t>Hour</a:t>
            </a:r>
            <a:r>
              <a:rPr lang="es-MX" sz="3200" dirty="0" smtClean="0"/>
              <a:t> of </a:t>
            </a:r>
            <a:r>
              <a:rPr lang="es-MX" sz="3200" dirty="0" err="1" smtClean="0"/>
              <a:t>Code</a:t>
            </a:r>
            <a:r>
              <a:rPr lang="es-MX" sz="3200" dirty="0" smtClean="0"/>
              <a:t>: </a:t>
            </a:r>
            <a:r>
              <a:rPr lang="es-MX" sz="2800" dirty="0" smtClean="0">
                <a:hlinkClick r:id="rId4"/>
              </a:rPr>
              <a:t>www.code.org/learn</a:t>
            </a:r>
            <a:r>
              <a:rPr lang="es-MX" sz="3200" dirty="0" smtClean="0"/>
              <a:t> </a:t>
            </a:r>
          </a:p>
          <a:p>
            <a:r>
              <a:rPr lang="es-MX" sz="3200" dirty="0" err="1" smtClean="0"/>
              <a:t>Scratch</a:t>
            </a:r>
            <a:r>
              <a:rPr lang="es-MX" sz="3200" dirty="0" smtClean="0"/>
              <a:t>: </a:t>
            </a:r>
            <a:r>
              <a:rPr lang="es-MX" sz="2800" dirty="0" smtClean="0">
                <a:hlinkClick r:id="rId5"/>
              </a:rPr>
              <a:t>www.scratch.mit.edu/tips</a:t>
            </a:r>
            <a:r>
              <a:rPr lang="es-MX" sz="2800" dirty="0" smtClean="0"/>
              <a:t> </a:t>
            </a:r>
            <a:endParaRPr lang="es-MX" sz="3200" dirty="0" smtClean="0"/>
          </a:p>
          <a:p>
            <a:pPr>
              <a:buNone/>
            </a:pPr>
            <a:endParaRPr lang="es-MX"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dirty="0" err="1" smtClean="0"/>
              <a:t>Robotics</a:t>
            </a:r>
            <a:r>
              <a:rPr lang="es-MX" sz="3600" dirty="0" smtClean="0"/>
              <a:t>:</a:t>
            </a:r>
            <a:endParaRPr lang="es-MX" sz="3600" dirty="0"/>
          </a:p>
        </p:txBody>
      </p:sp>
      <p:sp>
        <p:nvSpPr>
          <p:cNvPr id="4" name="2 Subtítulo"/>
          <p:cNvSpPr txBox="1">
            <a:spLocks/>
          </p:cNvSpPr>
          <p:nvPr/>
        </p:nvSpPr>
        <p:spPr>
          <a:xfrm>
            <a:off x="755576" y="1628800"/>
            <a:ext cx="7992888" cy="144016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800"/>
              </a:spcBef>
              <a:spcAft>
                <a:spcPts val="0"/>
              </a:spcAft>
              <a:buClr>
                <a:schemeClr val="accent1"/>
              </a:buClr>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 interdisciplinary branch of engineering and science that includes: </a:t>
            </a:r>
          </a:p>
          <a:p>
            <a:pPr marL="228600" marR="0" lvl="0" indent="-228600" algn="l" defTabSz="914400" rtl="0" eaLnBrk="1" fontAlgn="auto" latinLnBrk="0" hangingPunct="1">
              <a:lnSpc>
                <a:spcPct val="90000"/>
              </a:lnSpc>
              <a:spcBef>
                <a:spcPts val="1800"/>
              </a:spcBef>
              <a:spcAft>
                <a:spcPts val="0"/>
              </a:spcAft>
              <a:buClr>
                <a:schemeClr val="accent1"/>
              </a:buClr>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4 CuadroTexto"/>
          <p:cNvSpPr txBox="1"/>
          <p:nvPr/>
        </p:nvSpPr>
        <p:spPr>
          <a:xfrm>
            <a:off x="1331640" y="3068960"/>
            <a:ext cx="7128792" cy="535531"/>
          </a:xfrm>
          <a:prstGeom prst="rect">
            <a:avLst/>
          </a:prstGeom>
          <a:noFill/>
        </p:spPr>
        <p:txBody>
          <a:bodyPr wrap="square" rtlCol="0">
            <a:spAutoFit/>
          </a:bodyPr>
          <a:lstStyle/>
          <a:p>
            <a:pPr marL="685800" lvl="2" indent="-182880">
              <a:lnSpc>
                <a:spcPct val="90000"/>
              </a:lnSpc>
              <a:spcBef>
                <a:spcPts val="800"/>
              </a:spcBef>
              <a:buClr>
                <a:schemeClr val="accent1"/>
              </a:buClr>
              <a:buFont typeface="Arial" pitchFamily="34" charset="0"/>
              <a:buChar char="•"/>
              <a:defRPr/>
            </a:pPr>
            <a:r>
              <a:rPr lang="en-US" sz="3200" dirty="0" smtClean="0"/>
              <a:t>mechanical engineering;</a:t>
            </a:r>
          </a:p>
        </p:txBody>
      </p:sp>
      <p:sp>
        <p:nvSpPr>
          <p:cNvPr id="6" name="5 Rectángulo"/>
          <p:cNvSpPr/>
          <p:nvPr/>
        </p:nvSpPr>
        <p:spPr>
          <a:xfrm>
            <a:off x="1331640" y="3558149"/>
            <a:ext cx="6840760" cy="535531"/>
          </a:xfrm>
          <a:prstGeom prst="rect">
            <a:avLst/>
          </a:prstGeom>
        </p:spPr>
        <p:txBody>
          <a:bodyPr wrap="square">
            <a:spAutoFit/>
          </a:bodyPr>
          <a:lstStyle/>
          <a:p>
            <a:pPr marL="685800" lvl="2" indent="-182880">
              <a:lnSpc>
                <a:spcPct val="90000"/>
              </a:lnSpc>
              <a:spcBef>
                <a:spcPts val="800"/>
              </a:spcBef>
              <a:buClr>
                <a:schemeClr val="accent1"/>
              </a:buClr>
              <a:buFont typeface="Arial" pitchFamily="34" charset="0"/>
              <a:buChar char="•"/>
              <a:defRPr/>
            </a:pPr>
            <a:r>
              <a:rPr lang="en-US" sz="3200" dirty="0" smtClean="0"/>
              <a:t>electrical engineering;</a:t>
            </a:r>
          </a:p>
        </p:txBody>
      </p:sp>
      <p:sp>
        <p:nvSpPr>
          <p:cNvPr id="7" name="6 Rectángulo"/>
          <p:cNvSpPr/>
          <p:nvPr/>
        </p:nvSpPr>
        <p:spPr>
          <a:xfrm>
            <a:off x="1331640" y="4005064"/>
            <a:ext cx="7776864" cy="535531"/>
          </a:xfrm>
          <a:prstGeom prst="rect">
            <a:avLst/>
          </a:prstGeom>
        </p:spPr>
        <p:txBody>
          <a:bodyPr wrap="square">
            <a:spAutoFit/>
          </a:bodyPr>
          <a:lstStyle/>
          <a:p>
            <a:pPr marL="685800" lvl="2" indent="-182880">
              <a:lnSpc>
                <a:spcPct val="90000"/>
              </a:lnSpc>
              <a:spcBef>
                <a:spcPts val="800"/>
              </a:spcBef>
              <a:buClr>
                <a:schemeClr val="accent1"/>
              </a:buClr>
              <a:buFont typeface="Arial" pitchFamily="34" charset="0"/>
              <a:buChar char="•"/>
              <a:defRPr/>
            </a:pPr>
            <a:r>
              <a:rPr lang="en-US" sz="3200" dirty="0" smtClean="0"/>
              <a:t>computer science;</a:t>
            </a:r>
          </a:p>
        </p:txBody>
      </p:sp>
      <p:sp>
        <p:nvSpPr>
          <p:cNvPr id="8" name="7 Rectángulo"/>
          <p:cNvSpPr/>
          <p:nvPr/>
        </p:nvSpPr>
        <p:spPr>
          <a:xfrm>
            <a:off x="1331640" y="4494253"/>
            <a:ext cx="6912768" cy="535531"/>
          </a:xfrm>
          <a:prstGeom prst="rect">
            <a:avLst/>
          </a:prstGeom>
        </p:spPr>
        <p:txBody>
          <a:bodyPr wrap="square">
            <a:spAutoFit/>
          </a:bodyPr>
          <a:lstStyle/>
          <a:p>
            <a:pPr marL="685800" lvl="2" indent="-182880">
              <a:lnSpc>
                <a:spcPct val="90000"/>
              </a:lnSpc>
              <a:spcBef>
                <a:spcPts val="800"/>
              </a:spcBef>
              <a:buClr>
                <a:schemeClr val="accent1"/>
              </a:buClr>
              <a:buFont typeface="Arial" pitchFamily="34" charset="0"/>
              <a:buChar char="•"/>
              <a:defRPr/>
            </a:pPr>
            <a:r>
              <a:rPr lang="en-US" sz="3200" dirty="0" smtClean="0"/>
              <a:t>artificial intelligence;</a:t>
            </a:r>
          </a:p>
        </p:txBody>
      </p:sp>
      <p:sp>
        <p:nvSpPr>
          <p:cNvPr id="9" name="8 Rectángulo"/>
          <p:cNvSpPr/>
          <p:nvPr/>
        </p:nvSpPr>
        <p:spPr>
          <a:xfrm>
            <a:off x="1331640" y="4926301"/>
            <a:ext cx="6480720" cy="535531"/>
          </a:xfrm>
          <a:prstGeom prst="rect">
            <a:avLst/>
          </a:prstGeom>
        </p:spPr>
        <p:txBody>
          <a:bodyPr wrap="square">
            <a:spAutoFit/>
          </a:bodyPr>
          <a:lstStyle/>
          <a:p>
            <a:pPr marL="685800" lvl="2" indent="-182880">
              <a:lnSpc>
                <a:spcPct val="90000"/>
              </a:lnSpc>
              <a:spcBef>
                <a:spcPts val="800"/>
              </a:spcBef>
              <a:buClr>
                <a:schemeClr val="accent1"/>
              </a:buClr>
              <a:buFont typeface="Arial" pitchFamily="34" charset="0"/>
              <a:buChar char="•"/>
              <a:defRPr/>
            </a:pPr>
            <a:r>
              <a:rPr lang="en-US" sz="3200" dirty="0" err="1" smtClean="0"/>
              <a:t>mechatronics</a:t>
            </a:r>
            <a:r>
              <a:rPr lang="en-US" sz="3200" dirty="0" smtClean="0"/>
              <a:t>, and</a:t>
            </a:r>
          </a:p>
        </p:txBody>
      </p:sp>
      <p:sp>
        <p:nvSpPr>
          <p:cNvPr id="10" name="9 Rectángulo"/>
          <p:cNvSpPr/>
          <p:nvPr/>
        </p:nvSpPr>
        <p:spPr>
          <a:xfrm>
            <a:off x="1331640" y="5430357"/>
            <a:ext cx="3954929" cy="535531"/>
          </a:xfrm>
          <a:prstGeom prst="rect">
            <a:avLst/>
          </a:prstGeom>
        </p:spPr>
        <p:txBody>
          <a:bodyPr wrap="none">
            <a:spAutoFit/>
          </a:bodyPr>
          <a:lstStyle/>
          <a:p>
            <a:pPr marL="685800" lvl="2" indent="-182880">
              <a:lnSpc>
                <a:spcPct val="90000"/>
              </a:lnSpc>
              <a:spcBef>
                <a:spcPts val="800"/>
              </a:spcBef>
              <a:buClr>
                <a:schemeClr val="accent1"/>
              </a:buClr>
              <a:buFont typeface="Arial" pitchFamily="34" charset="0"/>
              <a:buChar char="•"/>
              <a:defRPr/>
            </a:pPr>
            <a:r>
              <a:rPr lang="en-US" sz="3200" dirty="0" smtClean="0"/>
              <a:t>nanotechnology.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dirty="0" err="1" smtClean="0"/>
              <a:t>Robotics</a:t>
            </a:r>
            <a:r>
              <a:rPr lang="es-MX" sz="3600" dirty="0" smtClean="0"/>
              <a:t>:</a:t>
            </a:r>
            <a:endParaRPr lang="es-MX" sz="3600" dirty="0"/>
          </a:p>
        </p:txBody>
      </p:sp>
      <p:sp>
        <p:nvSpPr>
          <p:cNvPr id="3" name="2 Marcador de contenido"/>
          <p:cNvSpPr>
            <a:spLocks noGrp="1"/>
          </p:cNvSpPr>
          <p:nvPr>
            <p:ph idx="1"/>
          </p:nvPr>
        </p:nvSpPr>
        <p:spPr>
          <a:xfrm>
            <a:off x="628650" y="1825625"/>
            <a:ext cx="7886700" cy="3979639"/>
          </a:xfrm>
        </p:spPr>
        <p:txBody>
          <a:bodyPr>
            <a:noAutofit/>
          </a:bodyPr>
          <a:lstStyle/>
          <a:p>
            <a:pPr lvl="0" algn="ctr">
              <a:lnSpc>
                <a:spcPct val="150000"/>
              </a:lnSpc>
              <a:buNone/>
              <a:defRPr/>
            </a:pPr>
            <a:r>
              <a:rPr lang="en-US" sz="3200" dirty="0" smtClean="0"/>
              <a:t>Deals with the design, construction, operation, and use of robots, as well as computer systems for their control, sensory feedback, and information processing.</a:t>
            </a:r>
            <a:endParaRPr lang="es-MX" sz="1800"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Why</a:t>
            </a:r>
            <a:r>
              <a:rPr lang="es-MX" dirty="0" smtClean="0"/>
              <a:t> </a:t>
            </a:r>
            <a:r>
              <a:rPr lang="es-MX" dirty="0" err="1" smtClean="0"/>
              <a:t>teach</a:t>
            </a:r>
            <a:r>
              <a:rPr lang="es-MX" dirty="0" smtClean="0"/>
              <a:t> </a:t>
            </a:r>
            <a:r>
              <a:rPr lang="es-MX" dirty="0" err="1" smtClean="0"/>
              <a:t>Robotics</a:t>
            </a:r>
            <a:r>
              <a:rPr lang="es-MX" dirty="0" smtClean="0"/>
              <a:t>?</a:t>
            </a:r>
            <a:endParaRPr lang="es-MX" dirty="0"/>
          </a:p>
        </p:txBody>
      </p:sp>
      <p:sp>
        <p:nvSpPr>
          <p:cNvPr id="3" name="2 Marcador de contenido"/>
          <p:cNvSpPr>
            <a:spLocks noGrp="1"/>
          </p:cNvSpPr>
          <p:nvPr>
            <p:ph idx="1"/>
          </p:nvPr>
        </p:nvSpPr>
        <p:spPr>
          <a:xfrm>
            <a:off x="628650" y="1825625"/>
            <a:ext cx="7886700" cy="1315343"/>
          </a:xfrm>
        </p:spPr>
        <p:txBody>
          <a:bodyPr>
            <a:normAutofit/>
          </a:bodyPr>
          <a:lstStyle/>
          <a:p>
            <a:r>
              <a:rPr lang="en-GB" sz="3200" dirty="0" smtClean="0"/>
              <a:t>Increases creativity and problem solving skills.</a:t>
            </a:r>
          </a:p>
          <a:p>
            <a:pPr>
              <a:buNone/>
            </a:pPr>
            <a:endParaRPr lang="es-MX" dirty="0"/>
          </a:p>
        </p:txBody>
      </p:sp>
      <p:sp>
        <p:nvSpPr>
          <p:cNvPr id="6" name="2 Marcador de contenido"/>
          <p:cNvSpPr txBox="1">
            <a:spLocks/>
          </p:cNvSpPr>
          <p:nvPr/>
        </p:nvSpPr>
        <p:spPr>
          <a:xfrm>
            <a:off x="645740" y="2905745"/>
            <a:ext cx="7886700" cy="1315343"/>
          </a:xfrm>
          <a:prstGeom prst="rect">
            <a:avLst/>
          </a:prstGeom>
        </p:spPr>
        <p:txBody>
          <a:bodyPr vert="horz" lIns="91440" tIns="45720" rIns="91440" bIns="45720" rtlCol="0">
            <a:normAutofit/>
          </a:bodyPr>
          <a:lstStyle/>
          <a:p>
            <a:pPr marL="228600" indent="-228600">
              <a:lnSpc>
                <a:spcPct val="90000"/>
              </a:lnSpc>
              <a:spcBef>
                <a:spcPts val="1800"/>
              </a:spcBef>
              <a:buClr>
                <a:schemeClr val="accent1"/>
              </a:buClr>
              <a:buFont typeface="Arial" panose="020B0604020202020204" pitchFamily="34" charset="0"/>
              <a:buChar char="•"/>
            </a:pPr>
            <a:r>
              <a:rPr lang="en-GB" sz="3200" dirty="0" smtClean="0"/>
              <a:t>Prepares students for future employment (STEM). </a:t>
            </a:r>
          </a:p>
          <a:p>
            <a:pPr marL="228600" marR="0" lvl="0" indent="-228600" algn="l" defTabSz="914400" rtl="0" eaLnBrk="1" fontAlgn="auto" latinLnBrk="0" hangingPunct="1">
              <a:lnSpc>
                <a:spcPct val="90000"/>
              </a:lnSpc>
              <a:spcBef>
                <a:spcPts val="1800"/>
              </a:spcBef>
              <a:spcAft>
                <a:spcPts val="0"/>
              </a:spcAft>
              <a:buClr>
                <a:schemeClr val="accent1"/>
              </a:buClr>
              <a:buSzTx/>
              <a:buFont typeface="Arial" panose="020B0604020202020204" pitchFamily="34" charset="0"/>
              <a:buNone/>
              <a:tabLst/>
              <a:defRPr/>
            </a:pPr>
            <a:endParaRPr kumimoji="0" lang="es-MX"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645740" y="4077072"/>
            <a:ext cx="7886700" cy="720080"/>
          </a:xfrm>
          <a:prstGeom prst="rect">
            <a:avLst/>
          </a:prstGeom>
        </p:spPr>
        <p:txBody>
          <a:bodyPr vert="horz" lIns="91440" tIns="45720" rIns="91440" bIns="45720" rtlCol="0">
            <a:normAutofit/>
          </a:bodyPr>
          <a:lstStyle/>
          <a:p>
            <a:pPr marL="228600" indent="-228600">
              <a:lnSpc>
                <a:spcPct val="90000"/>
              </a:lnSpc>
              <a:spcBef>
                <a:spcPts val="1800"/>
              </a:spcBef>
              <a:buClr>
                <a:schemeClr val="accent1"/>
              </a:buClr>
              <a:buFont typeface="Arial" panose="020B0604020202020204" pitchFamily="34" charset="0"/>
              <a:buChar char="•"/>
            </a:pPr>
            <a:r>
              <a:rPr lang="en-GB" sz="3200" dirty="0" smtClean="0"/>
              <a:t>Develops team building skills</a:t>
            </a:r>
            <a:r>
              <a:rPr lang="es-MX" sz="3200" dirty="0" smtClean="0"/>
              <a:t>.</a:t>
            </a:r>
          </a:p>
        </p:txBody>
      </p:sp>
      <p:sp>
        <p:nvSpPr>
          <p:cNvPr id="8" name="2 Marcador de contenido"/>
          <p:cNvSpPr txBox="1">
            <a:spLocks/>
          </p:cNvSpPr>
          <p:nvPr/>
        </p:nvSpPr>
        <p:spPr>
          <a:xfrm>
            <a:off x="645740" y="4921969"/>
            <a:ext cx="7886700" cy="1315343"/>
          </a:xfrm>
          <a:prstGeom prst="rect">
            <a:avLst/>
          </a:prstGeom>
        </p:spPr>
        <p:txBody>
          <a:bodyPr vert="horz" lIns="91440" tIns="45720" rIns="91440" bIns="45720" rtlCol="0">
            <a:normAutofit/>
          </a:bodyPr>
          <a:lstStyle/>
          <a:p>
            <a:pPr marL="228600" lvl="0" indent="-228600">
              <a:lnSpc>
                <a:spcPct val="90000"/>
              </a:lnSpc>
              <a:spcBef>
                <a:spcPts val="1800"/>
              </a:spcBef>
              <a:buClr>
                <a:schemeClr val="accent1"/>
              </a:buClr>
              <a:buFont typeface="Arial" panose="020B0604020202020204" pitchFamily="34" charset="0"/>
              <a:buChar char="•"/>
            </a:pPr>
            <a:r>
              <a:rPr lang="en-US" sz="3200" dirty="0" smtClean="0"/>
              <a:t>Suitable for children with a range of abilities</a:t>
            </a:r>
            <a:endParaRPr kumimoji="0" lang="es-MX"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algn="ctr">
              <a:buNone/>
            </a:pPr>
            <a:r>
              <a:rPr lang="en-GB" sz="1900" dirty="0" smtClean="0">
                <a:solidFill>
                  <a:schemeClr val="tx2">
                    <a:lumMod val="75000"/>
                  </a:schemeClr>
                </a:solidFill>
                <a:hlinkClick r:id="rId3"/>
              </a:rPr>
              <a:t>https://www.youtube.com/watch?v=YTN-gHZNMX8&amp;feature=youtu.be</a:t>
            </a:r>
            <a:r>
              <a:rPr lang="en-GB" sz="1900" dirty="0" smtClean="0">
                <a:solidFill>
                  <a:schemeClr val="tx2">
                    <a:lumMod val="75000"/>
                  </a:schemeClr>
                </a:solidFill>
              </a:rPr>
              <a:t> </a:t>
            </a:r>
          </a:p>
          <a:p>
            <a:pPr>
              <a:buNone/>
            </a:pPr>
            <a:endParaRPr lang="en-GB" sz="2800" u="sng" dirty="0" smtClean="0">
              <a:solidFill>
                <a:schemeClr val="tx2">
                  <a:lumMod val="75000"/>
                </a:schemeClr>
              </a:solidFill>
            </a:endParaRPr>
          </a:p>
          <a:p>
            <a:pPr>
              <a:buNone/>
            </a:pPr>
            <a:r>
              <a:rPr lang="en-GB" sz="2800" u="sng" dirty="0" smtClean="0">
                <a:solidFill>
                  <a:schemeClr val="tx2">
                    <a:lumMod val="75000"/>
                  </a:schemeClr>
                </a:solidFill>
              </a:rPr>
              <a:t>Purpose of the activity</a:t>
            </a:r>
            <a:r>
              <a:rPr lang="en-GB" sz="2800" dirty="0" smtClean="0">
                <a:solidFill>
                  <a:schemeClr val="tx2">
                    <a:lumMod val="75000"/>
                  </a:schemeClr>
                </a:solidFill>
              </a:rPr>
              <a:t>: </a:t>
            </a:r>
          </a:p>
          <a:p>
            <a:pPr algn="ctr">
              <a:lnSpc>
                <a:spcPct val="150000"/>
              </a:lnSpc>
              <a:buNone/>
            </a:pPr>
            <a:r>
              <a:rPr lang="en-GB" sz="2800" dirty="0" smtClean="0"/>
              <a:t>To build a functional robotic-like hand that is able to grasp a light object (e.g. crumbled piece of paper).</a:t>
            </a:r>
          </a:p>
          <a:p>
            <a:pPr>
              <a:lnSpc>
                <a:spcPct val="150000"/>
              </a:lnSpc>
              <a:buNone/>
            </a:pPr>
            <a:r>
              <a:rPr lang="en-GB" dirty="0" smtClean="0">
                <a:solidFill>
                  <a:schemeClr val="tx2">
                    <a:lumMod val="75000"/>
                  </a:schemeClr>
                </a:solidFill>
              </a:rPr>
              <a:t> </a:t>
            </a:r>
          </a:p>
          <a:p>
            <a:pPr algn="ctr">
              <a:lnSpc>
                <a:spcPct val="150000"/>
              </a:lnSpc>
              <a:buNone/>
            </a:pPr>
            <a:endParaRPr lang="en-GB" sz="2800" dirty="0" smtClean="0"/>
          </a:p>
          <a:p>
            <a:endParaRPr lang="es-MX" dirty="0"/>
          </a:p>
        </p:txBody>
      </p:sp>
      <p:sp>
        <p:nvSpPr>
          <p:cNvPr id="4" name="1 Título"/>
          <p:cNvSpPr>
            <a:spLocks noGrp="1"/>
          </p:cNvSpPr>
          <p:nvPr>
            <p:ph type="title"/>
          </p:nvPr>
        </p:nvSpPr>
        <p:spPr>
          <a:xfrm>
            <a:off x="611560" y="332656"/>
            <a:ext cx="7886700" cy="889662"/>
          </a:xfrm>
        </p:spPr>
        <p:txBody>
          <a:bodyPr>
            <a:normAutofit/>
          </a:bodyPr>
          <a:lstStyle/>
          <a:p>
            <a:pPr algn="ctr"/>
            <a:r>
              <a:rPr lang="es-MX" dirty="0" err="1" smtClean="0"/>
              <a:t>Robotic</a:t>
            </a:r>
            <a:r>
              <a:rPr lang="es-MX" dirty="0" smtClean="0"/>
              <a:t> </a:t>
            </a:r>
            <a:r>
              <a:rPr lang="es-MX" dirty="0" err="1" smtClean="0"/>
              <a:t>Hand</a:t>
            </a:r>
            <a:r>
              <a:rPr lang="es-MX" dirty="0" smtClean="0"/>
              <a:t> </a:t>
            </a:r>
            <a:r>
              <a:rPr lang="es-MX" dirty="0" err="1" smtClean="0"/>
              <a:t>Activity</a:t>
            </a:r>
            <a:r>
              <a:rPr lang="es-MX" dirty="0" smtClean="0"/>
              <a:t>:</a:t>
            </a:r>
            <a:endParaRPr lang="es-MX"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7886700" cy="889662"/>
          </a:xfrm>
        </p:spPr>
        <p:txBody>
          <a:bodyPr>
            <a:normAutofit/>
          </a:bodyPr>
          <a:lstStyle/>
          <a:p>
            <a:pPr algn="ctr"/>
            <a:r>
              <a:rPr lang="es-MX" dirty="0" err="1" smtClean="0"/>
              <a:t>Robotic</a:t>
            </a:r>
            <a:r>
              <a:rPr lang="es-MX" dirty="0" smtClean="0"/>
              <a:t> </a:t>
            </a:r>
            <a:r>
              <a:rPr lang="es-MX" dirty="0" err="1" smtClean="0"/>
              <a:t>Hand</a:t>
            </a:r>
            <a:r>
              <a:rPr lang="es-MX" dirty="0" smtClean="0"/>
              <a:t> </a:t>
            </a:r>
            <a:r>
              <a:rPr lang="es-MX" dirty="0" err="1" smtClean="0"/>
              <a:t>Activity</a:t>
            </a:r>
            <a:r>
              <a:rPr lang="es-MX" dirty="0" smtClean="0"/>
              <a:t>:</a:t>
            </a:r>
            <a:endParaRPr lang="es-MX" dirty="0"/>
          </a:p>
        </p:txBody>
      </p:sp>
      <p:sp>
        <p:nvSpPr>
          <p:cNvPr id="3" name="2 Marcador de contenido"/>
          <p:cNvSpPr>
            <a:spLocks noGrp="1"/>
          </p:cNvSpPr>
          <p:nvPr>
            <p:ph idx="1"/>
          </p:nvPr>
        </p:nvSpPr>
        <p:spPr>
          <a:xfrm>
            <a:off x="683568" y="1340768"/>
            <a:ext cx="7886700" cy="2035423"/>
          </a:xfrm>
        </p:spPr>
        <p:txBody>
          <a:bodyPr>
            <a:normAutofit/>
          </a:bodyPr>
          <a:lstStyle/>
          <a:p>
            <a:pPr marL="457200" lvl="0" indent="-457200">
              <a:buFont typeface="+mj-lt"/>
              <a:buAutoNum type="arabicPeriod"/>
            </a:pPr>
            <a:r>
              <a:rPr lang="en-CA" b="1" dirty="0" smtClean="0"/>
              <a:t>To make a finger: take 3 of the 2 cm x 3 cm pieces of cardboard.</a:t>
            </a:r>
            <a:endParaRPr lang="es-AR" b="1" dirty="0" smtClean="0"/>
          </a:p>
          <a:p>
            <a:pPr marL="457200" lvl="0" indent="-457200">
              <a:buFont typeface="+mj-lt"/>
              <a:buAutoNum type="arabicPeriod"/>
            </a:pPr>
            <a:r>
              <a:rPr lang="en-CA" b="1" dirty="0" smtClean="0"/>
              <a:t>Place the 3 equal finger pieces together and use tape to connect all of them, placing the tape on the inside. (See below.)</a:t>
            </a:r>
            <a:endParaRPr lang="es-AR" b="1" dirty="0" smtClean="0"/>
          </a:p>
          <a:p>
            <a:endParaRPr lang="es-MX" dirty="0"/>
          </a:p>
        </p:txBody>
      </p:sp>
      <p:pic>
        <p:nvPicPr>
          <p:cNvPr id="7" name="Picture 3" descr="https://gyazo.com/d48d7aff193017a643e3f8e8dbbb4e87.pn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l="8173" t="4866" b="16150"/>
          <a:stretch>
            <a:fillRect/>
          </a:stretch>
        </p:blipFill>
        <p:spPr bwMode="auto">
          <a:xfrm>
            <a:off x="2915816" y="3429000"/>
            <a:ext cx="3528392" cy="1728192"/>
          </a:xfrm>
          <a:prstGeom prst="rect">
            <a:avLst/>
          </a:prstGeom>
          <a:noFill/>
          <a:ln>
            <a:noFill/>
          </a:ln>
        </p:spPr>
      </p:pic>
      <p:sp>
        <p:nvSpPr>
          <p:cNvPr id="8" name="7 CuadroTexto"/>
          <p:cNvSpPr txBox="1"/>
          <p:nvPr/>
        </p:nvSpPr>
        <p:spPr>
          <a:xfrm>
            <a:off x="3923928" y="3429000"/>
            <a:ext cx="1728192" cy="338554"/>
          </a:xfrm>
          <a:prstGeom prst="rect">
            <a:avLst/>
          </a:prstGeom>
          <a:solidFill>
            <a:schemeClr val="tx1"/>
          </a:solidFill>
        </p:spPr>
        <p:txBody>
          <a:bodyPr wrap="square" rtlCol="0">
            <a:spAutoFit/>
          </a:bodyPr>
          <a:lstStyle/>
          <a:p>
            <a:r>
              <a:rPr lang="es-MX" sz="1600" i="1" dirty="0" smtClean="0">
                <a:solidFill>
                  <a:schemeClr val="bg1">
                    <a:lumMod val="50000"/>
                  </a:schemeClr>
                </a:solidFill>
                <a:latin typeface="Calibri" pitchFamily="34" charset="0"/>
                <a:cs typeface="Calibri" pitchFamily="34" charset="0"/>
              </a:rPr>
              <a:t>Tape </a:t>
            </a:r>
            <a:r>
              <a:rPr lang="es-MX" sz="1600" i="1" dirty="0" err="1" smtClean="0">
                <a:solidFill>
                  <a:schemeClr val="bg1">
                    <a:lumMod val="50000"/>
                  </a:schemeClr>
                </a:solidFill>
                <a:latin typeface="Calibri" pitchFamily="34" charset="0"/>
                <a:cs typeface="Calibri" pitchFamily="34" charset="0"/>
              </a:rPr>
              <a:t>on</a:t>
            </a:r>
            <a:r>
              <a:rPr lang="es-MX" sz="1600" i="1" dirty="0" smtClean="0">
                <a:solidFill>
                  <a:schemeClr val="bg1">
                    <a:lumMod val="50000"/>
                  </a:schemeClr>
                </a:solidFill>
                <a:latin typeface="Calibri" pitchFamily="34" charset="0"/>
                <a:cs typeface="Calibri" pitchFamily="34" charset="0"/>
              </a:rPr>
              <a:t> </a:t>
            </a:r>
            <a:r>
              <a:rPr lang="es-MX" sz="1600" i="1" dirty="0" err="1" smtClean="0">
                <a:solidFill>
                  <a:schemeClr val="bg1">
                    <a:lumMod val="50000"/>
                  </a:schemeClr>
                </a:solidFill>
                <a:latin typeface="Calibri" pitchFamily="34" charset="0"/>
                <a:cs typeface="Calibri" pitchFamily="34" charset="0"/>
              </a:rPr>
              <a:t>the</a:t>
            </a:r>
            <a:r>
              <a:rPr lang="es-MX" sz="1600" i="1" dirty="0" smtClean="0">
                <a:solidFill>
                  <a:schemeClr val="bg1">
                    <a:lumMod val="50000"/>
                  </a:schemeClr>
                </a:solidFill>
                <a:latin typeface="Calibri" pitchFamily="34" charset="0"/>
                <a:cs typeface="Calibri" pitchFamily="34" charset="0"/>
              </a:rPr>
              <a:t> </a:t>
            </a:r>
            <a:r>
              <a:rPr lang="es-MX" sz="1600" i="1" dirty="0" err="1" smtClean="0">
                <a:solidFill>
                  <a:schemeClr val="bg1">
                    <a:lumMod val="50000"/>
                  </a:schemeClr>
                </a:solidFill>
                <a:latin typeface="Calibri" pitchFamily="34" charset="0"/>
                <a:cs typeface="Calibri" pitchFamily="34" charset="0"/>
              </a:rPr>
              <a:t>inside</a:t>
            </a:r>
            <a:endParaRPr lang="es-MX" sz="1600" i="1" dirty="0">
              <a:solidFill>
                <a:schemeClr val="bg1">
                  <a:lumMod val="50000"/>
                </a:scheme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gyazo.com/c0e888aa505c3f643c47fbd137111452.png"/>
          <p:cNvPicPr>
            <a:picLocks noGrp="1"/>
          </p:cNvPicPr>
          <p:nvPr>
            <p:ph idx="1"/>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r="14000" b="18518"/>
          <a:stretch>
            <a:fillRect/>
          </a:stretch>
        </p:blipFill>
        <p:spPr bwMode="auto">
          <a:xfrm>
            <a:off x="2771800" y="4365104"/>
            <a:ext cx="3096344" cy="1944216"/>
          </a:xfrm>
          <a:prstGeom prst="rect">
            <a:avLst/>
          </a:prstGeom>
          <a:noFill/>
          <a:ln>
            <a:noFill/>
          </a:ln>
        </p:spPr>
      </p:pic>
      <p:sp>
        <p:nvSpPr>
          <p:cNvPr id="6" name="2 Marcador de contenido"/>
          <p:cNvSpPr txBox="1">
            <a:spLocks/>
          </p:cNvSpPr>
          <p:nvPr/>
        </p:nvSpPr>
        <p:spPr>
          <a:xfrm>
            <a:off x="683568" y="1340768"/>
            <a:ext cx="7886700" cy="203542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800"/>
              </a:spcBef>
              <a:spcAft>
                <a:spcPts val="0"/>
              </a:spcAft>
              <a:buClr>
                <a:schemeClr val="accent1"/>
              </a:buClr>
              <a:buSzTx/>
              <a:buFont typeface="Arial" panose="020B0604020202020204" pitchFamily="34" charset="0"/>
              <a:buChar char="•"/>
              <a:tabLst/>
              <a:defRPr/>
            </a:pPr>
            <a:endParaRPr kumimoji="0" lang="es-MX"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611560" y="1772816"/>
            <a:ext cx="7886700" cy="203542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90000"/>
              </a:lnSpc>
              <a:spcBef>
                <a:spcPts val="1800"/>
              </a:spcBef>
              <a:spcAft>
                <a:spcPts val="0"/>
              </a:spcAft>
              <a:buClr>
                <a:schemeClr val="accent1"/>
              </a:buClr>
              <a:buSzTx/>
              <a:buFont typeface="+mj-lt"/>
              <a:buAutoNum type="arabicPeriod" startAt="3"/>
              <a:tabLst/>
              <a:defRPr/>
            </a:pPr>
            <a:r>
              <a:rPr lang="en-CA" sz="2000" b="1" dirty="0" smtClean="0"/>
              <a:t>Remember: the tape is on the inside of the finger. </a:t>
            </a:r>
          </a:p>
          <a:p>
            <a:pPr marL="457200" marR="0" lvl="0" indent="-457200" algn="l" defTabSz="914400" rtl="0" eaLnBrk="1" fontAlgn="auto" latinLnBrk="0" hangingPunct="1">
              <a:lnSpc>
                <a:spcPct val="90000"/>
              </a:lnSpc>
              <a:spcBef>
                <a:spcPts val="1800"/>
              </a:spcBef>
              <a:spcAft>
                <a:spcPts val="0"/>
              </a:spcAft>
              <a:buClr>
                <a:schemeClr val="accent1"/>
              </a:buClr>
              <a:buSzTx/>
              <a:buFont typeface="+mj-lt"/>
              <a:buAutoNum type="arabicPeriod" startAt="3"/>
              <a:tabLst/>
              <a:defRPr/>
            </a:pPr>
            <a:r>
              <a:rPr lang="en-CA" sz="2000" b="1" dirty="0" smtClean="0"/>
              <a:t>Turn the finger over so that the “inside” is </a:t>
            </a:r>
            <a:r>
              <a:rPr lang="en-CA" sz="2000" b="1" u="sng" dirty="0" smtClean="0"/>
              <a:t>facing down</a:t>
            </a:r>
            <a:r>
              <a:rPr lang="en-CA" sz="2000" b="1" dirty="0" smtClean="0"/>
              <a:t>.</a:t>
            </a:r>
          </a:p>
          <a:p>
            <a:pPr marL="457200" indent="-457200">
              <a:lnSpc>
                <a:spcPct val="90000"/>
              </a:lnSpc>
              <a:spcBef>
                <a:spcPts val="1800"/>
              </a:spcBef>
              <a:buClr>
                <a:schemeClr val="accent1"/>
              </a:buClr>
              <a:buFont typeface="+mj-lt"/>
              <a:buAutoNum type="arabicPeriod" startAt="3"/>
            </a:pPr>
            <a:r>
              <a:rPr lang="en-CA" sz="2000" b="1" dirty="0" smtClean="0"/>
              <a:t>Take a 2.5 cm piece of rubber band and attach it across the first joint (see diagram below).</a:t>
            </a:r>
            <a:endParaRPr lang="es-AR" sz="2000" b="1" dirty="0" smtClean="0"/>
          </a:p>
          <a:p>
            <a:pPr marL="228600" marR="0" lvl="0" indent="-228600" algn="l" defTabSz="914400" rtl="0" eaLnBrk="1" fontAlgn="auto" latinLnBrk="0" hangingPunct="1">
              <a:lnSpc>
                <a:spcPct val="90000"/>
              </a:lnSpc>
              <a:spcBef>
                <a:spcPts val="1800"/>
              </a:spcBef>
              <a:spcAft>
                <a:spcPts val="0"/>
              </a:spcAft>
              <a:buClr>
                <a:schemeClr val="accent1"/>
              </a:buClr>
              <a:buSzTx/>
              <a:buFont typeface="Arial" panose="020B0604020202020204" pitchFamily="34" charset="0"/>
              <a:buChar char="•"/>
              <a:tabLst/>
              <a:defRPr/>
            </a:pPr>
            <a:endParaRPr kumimoji="0" lang="es-AR" sz="20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800"/>
              </a:spcBef>
              <a:spcAft>
                <a:spcPts val="0"/>
              </a:spcAft>
              <a:buClr>
                <a:schemeClr val="accent1"/>
              </a:buClr>
              <a:buSzTx/>
              <a:buFont typeface="Arial" panose="020B0604020202020204" pitchFamily="34" charset="0"/>
              <a:buChar char="•"/>
              <a:tabLst/>
              <a:defRPr/>
            </a:pPr>
            <a:endParaRPr kumimoji="0" lang="es-MX" sz="2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5" name="34 Grupo"/>
          <p:cNvGrpSpPr/>
          <p:nvPr/>
        </p:nvGrpSpPr>
        <p:grpSpPr>
          <a:xfrm>
            <a:off x="2843808" y="4509120"/>
            <a:ext cx="2952328" cy="1368152"/>
            <a:chOff x="3563888" y="4365104"/>
            <a:chExt cx="2952328" cy="1368152"/>
          </a:xfrm>
        </p:grpSpPr>
        <p:sp>
          <p:nvSpPr>
            <p:cNvPr id="10" name="9 CuadroTexto"/>
            <p:cNvSpPr txBox="1"/>
            <p:nvPr/>
          </p:nvSpPr>
          <p:spPr>
            <a:xfrm>
              <a:off x="3563888" y="4365104"/>
              <a:ext cx="2952328" cy="584775"/>
            </a:xfrm>
            <a:prstGeom prst="rect">
              <a:avLst/>
            </a:prstGeom>
            <a:solidFill>
              <a:schemeClr val="tx1"/>
            </a:solidFill>
          </p:spPr>
          <p:txBody>
            <a:bodyPr wrap="square" rtlCol="0">
              <a:spAutoFit/>
            </a:bodyPr>
            <a:lstStyle/>
            <a:p>
              <a:r>
                <a:rPr lang="es-ES" sz="1600" i="1" dirty="0" smtClean="0">
                  <a:solidFill>
                    <a:schemeClr val="bg2"/>
                  </a:solidFill>
                  <a:latin typeface="Calibri" pitchFamily="34" charset="0"/>
                  <a:cs typeface="Calibri" pitchFamily="34" charset="0"/>
                </a:rPr>
                <a:t>Tape             2.5 cm </a:t>
              </a:r>
              <a:r>
                <a:rPr lang="es-ES" sz="1600" i="1" dirty="0" err="1" smtClean="0">
                  <a:solidFill>
                    <a:schemeClr val="bg2"/>
                  </a:solidFill>
                  <a:latin typeface="Calibri" pitchFamily="34" charset="0"/>
                  <a:cs typeface="Calibri" pitchFamily="34" charset="0"/>
                </a:rPr>
                <a:t>Rubber</a:t>
              </a:r>
              <a:r>
                <a:rPr lang="es-ES" sz="1600" i="1" dirty="0" smtClean="0">
                  <a:solidFill>
                    <a:schemeClr val="bg2"/>
                  </a:solidFill>
                  <a:latin typeface="Calibri" pitchFamily="34" charset="0"/>
                  <a:cs typeface="Calibri" pitchFamily="34" charset="0"/>
                </a:rPr>
                <a:t> Band</a:t>
              </a:r>
            </a:p>
            <a:p>
              <a:endParaRPr lang="es-MX" sz="1600" b="1" dirty="0">
                <a:solidFill>
                  <a:schemeClr val="bg1"/>
                </a:solidFill>
                <a:latin typeface="Calibri" pitchFamily="34" charset="0"/>
                <a:cs typeface="Calibri" pitchFamily="34" charset="0"/>
              </a:endParaRPr>
            </a:p>
          </p:txBody>
        </p:sp>
        <p:grpSp>
          <p:nvGrpSpPr>
            <p:cNvPr id="34" name="33 Grupo"/>
            <p:cNvGrpSpPr/>
            <p:nvPr/>
          </p:nvGrpSpPr>
          <p:grpSpPr>
            <a:xfrm>
              <a:off x="3779912" y="4653136"/>
              <a:ext cx="2448272" cy="1080120"/>
              <a:chOff x="3779912" y="4653136"/>
              <a:chExt cx="2448272" cy="1080120"/>
            </a:xfrm>
          </p:grpSpPr>
          <p:sp>
            <p:nvSpPr>
              <p:cNvPr id="8" name="7 Rectángulo"/>
              <p:cNvSpPr/>
              <p:nvPr/>
            </p:nvSpPr>
            <p:spPr>
              <a:xfrm>
                <a:off x="3851920" y="5229200"/>
                <a:ext cx="288032"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5724128" y="5229200"/>
                <a:ext cx="288032"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Rectángulo"/>
              <p:cNvSpPr/>
              <p:nvPr/>
            </p:nvSpPr>
            <p:spPr>
              <a:xfrm>
                <a:off x="3779912" y="4797152"/>
                <a:ext cx="2448272"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Rectángulo"/>
              <p:cNvSpPr/>
              <p:nvPr/>
            </p:nvSpPr>
            <p:spPr>
              <a:xfrm>
                <a:off x="4427984" y="5052060"/>
                <a:ext cx="279648" cy="393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4" name="13 Conector recto"/>
              <p:cNvCxnSpPr/>
              <p:nvPr/>
            </p:nvCxnSpPr>
            <p:spPr>
              <a:xfrm>
                <a:off x="3923928" y="4653136"/>
                <a:ext cx="648072" cy="504056"/>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5580112" y="5085184"/>
                <a:ext cx="504056"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0" name="19 Conector recto"/>
              <p:cNvCxnSpPr/>
              <p:nvPr/>
            </p:nvCxnSpPr>
            <p:spPr>
              <a:xfrm>
                <a:off x="5724128" y="4797152"/>
                <a:ext cx="0" cy="57606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36" name="1 Título"/>
          <p:cNvSpPr>
            <a:spLocks noGrp="1"/>
          </p:cNvSpPr>
          <p:nvPr>
            <p:ph type="title"/>
          </p:nvPr>
        </p:nvSpPr>
        <p:spPr>
          <a:xfrm>
            <a:off x="611560" y="332656"/>
            <a:ext cx="7886700" cy="889662"/>
          </a:xfrm>
        </p:spPr>
        <p:txBody>
          <a:bodyPr>
            <a:normAutofit/>
          </a:bodyPr>
          <a:lstStyle/>
          <a:p>
            <a:pPr algn="ctr"/>
            <a:r>
              <a:rPr lang="es-MX" dirty="0" err="1" smtClean="0"/>
              <a:t>Robotic</a:t>
            </a:r>
            <a:r>
              <a:rPr lang="es-MX" dirty="0" smtClean="0"/>
              <a:t> </a:t>
            </a:r>
            <a:r>
              <a:rPr lang="es-MX" dirty="0" err="1" smtClean="0"/>
              <a:t>Hand</a:t>
            </a:r>
            <a:r>
              <a:rPr lang="es-MX" dirty="0" smtClean="0"/>
              <a:t> </a:t>
            </a:r>
            <a:r>
              <a:rPr lang="es-MX" dirty="0" err="1" smtClean="0"/>
              <a:t>Activity</a:t>
            </a:r>
            <a:r>
              <a:rPr lang="es-MX" dirty="0" smtClean="0"/>
              <a:t>:</a:t>
            </a:r>
            <a:endParaRPr lang="es-MX"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412776"/>
            <a:ext cx="7886700" cy="2899519"/>
          </a:xfrm>
        </p:spPr>
        <p:txBody>
          <a:bodyPr>
            <a:normAutofit/>
          </a:bodyPr>
          <a:lstStyle/>
          <a:p>
            <a:pPr marL="457200" lvl="0" indent="-457200">
              <a:buFont typeface="+mj-lt"/>
              <a:buAutoNum type="arabicPeriod" startAt="6"/>
            </a:pPr>
            <a:r>
              <a:rPr lang="en-CA" dirty="0" smtClean="0"/>
              <a:t>Repeat step 5 for the second joint.</a:t>
            </a:r>
            <a:endParaRPr lang="es-AR" dirty="0" smtClean="0"/>
          </a:p>
          <a:p>
            <a:pPr marL="457200" lvl="0" indent="-457200">
              <a:buFont typeface="+mj-lt"/>
              <a:buAutoNum type="arabicPeriod" startAt="6"/>
            </a:pPr>
            <a:r>
              <a:rPr lang="en-CA" dirty="0" smtClean="0"/>
              <a:t>Tape the finger onto the palm , with the “inside” facing up.</a:t>
            </a:r>
            <a:endParaRPr lang="es-AR" dirty="0" smtClean="0"/>
          </a:p>
          <a:p>
            <a:pPr marL="457200" lvl="0" indent="-457200">
              <a:buFont typeface="+mj-lt"/>
              <a:buAutoNum type="arabicPeriod" startAt="6"/>
            </a:pPr>
            <a:r>
              <a:rPr lang="en-CA" dirty="0" smtClean="0"/>
              <a:t>Turn the hand over.</a:t>
            </a:r>
            <a:endParaRPr lang="es-AR" dirty="0" smtClean="0"/>
          </a:p>
          <a:p>
            <a:pPr marL="457200" lvl="0" indent="-457200">
              <a:buFont typeface="+mj-lt"/>
              <a:buAutoNum type="arabicPeriod" startAt="6"/>
            </a:pPr>
            <a:r>
              <a:rPr lang="en-CA" dirty="0" smtClean="0"/>
              <a:t>Cut a rubber band 2.5 cm long.</a:t>
            </a:r>
            <a:endParaRPr lang="es-AR" dirty="0" smtClean="0"/>
          </a:p>
          <a:p>
            <a:pPr marL="457200" lvl="0" indent="-457200">
              <a:buFont typeface="+mj-lt"/>
              <a:buAutoNum type="arabicPeriod" startAt="6"/>
            </a:pPr>
            <a:r>
              <a:rPr lang="en-CA" dirty="0" smtClean="0"/>
              <a:t>Put the rubber band across the last joint (touching the palm). (See diagram below.)</a:t>
            </a:r>
            <a:endParaRPr lang="es-AR" dirty="0" smtClean="0"/>
          </a:p>
          <a:p>
            <a:endParaRPr lang="es-MX" dirty="0"/>
          </a:p>
        </p:txBody>
      </p:sp>
      <p:sp>
        <p:nvSpPr>
          <p:cNvPr id="4" name="1 Título"/>
          <p:cNvSpPr>
            <a:spLocks noGrp="1"/>
          </p:cNvSpPr>
          <p:nvPr>
            <p:ph type="title"/>
          </p:nvPr>
        </p:nvSpPr>
        <p:spPr>
          <a:xfrm>
            <a:off x="611560" y="332656"/>
            <a:ext cx="7886700" cy="889662"/>
          </a:xfrm>
        </p:spPr>
        <p:txBody>
          <a:bodyPr>
            <a:normAutofit/>
          </a:bodyPr>
          <a:lstStyle/>
          <a:p>
            <a:pPr algn="ctr"/>
            <a:r>
              <a:rPr lang="es-MX" dirty="0" err="1" smtClean="0"/>
              <a:t>Robotic</a:t>
            </a:r>
            <a:r>
              <a:rPr lang="es-MX" dirty="0" smtClean="0"/>
              <a:t> </a:t>
            </a:r>
            <a:r>
              <a:rPr lang="es-MX" dirty="0" err="1" smtClean="0"/>
              <a:t>Hand</a:t>
            </a:r>
            <a:r>
              <a:rPr lang="es-MX" dirty="0" smtClean="0"/>
              <a:t> </a:t>
            </a:r>
            <a:r>
              <a:rPr lang="es-MX" dirty="0" err="1" smtClean="0"/>
              <a:t>Activity</a:t>
            </a:r>
            <a:r>
              <a:rPr lang="es-MX" dirty="0" smtClean="0"/>
              <a:t>:</a:t>
            </a:r>
            <a:endParaRPr lang="es-MX" dirty="0"/>
          </a:p>
        </p:txBody>
      </p:sp>
      <p:pic>
        <p:nvPicPr>
          <p:cNvPr id="5" name="Picture 16"/>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3131840" y="4293096"/>
            <a:ext cx="3456384" cy="1943472"/>
          </a:xfrm>
          <a:prstGeom prst="rect">
            <a:avLst/>
          </a:prstGeom>
        </p:spPr>
      </p:pic>
      <p:sp>
        <p:nvSpPr>
          <p:cNvPr id="6" name="5 CuadroTexto"/>
          <p:cNvSpPr txBox="1"/>
          <p:nvPr/>
        </p:nvSpPr>
        <p:spPr>
          <a:xfrm>
            <a:off x="5292080" y="5013176"/>
            <a:ext cx="936104" cy="584775"/>
          </a:xfrm>
          <a:prstGeom prst="rect">
            <a:avLst/>
          </a:prstGeom>
          <a:solidFill>
            <a:schemeClr val="tx1"/>
          </a:solidFill>
        </p:spPr>
        <p:txBody>
          <a:bodyPr wrap="square" rtlCol="0">
            <a:spAutoFit/>
          </a:bodyPr>
          <a:lstStyle/>
          <a:p>
            <a:r>
              <a:rPr lang="es-ES" sz="1600" i="1" dirty="0" err="1" smtClean="0">
                <a:solidFill>
                  <a:schemeClr val="bg2"/>
                </a:solidFill>
                <a:latin typeface="Calibri" pitchFamily="34" charset="0"/>
                <a:cs typeface="Calibri" pitchFamily="34" charset="0"/>
              </a:rPr>
              <a:t>Outside</a:t>
            </a:r>
            <a:r>
              <a:rPr lang="es-ES" sz="1600" i="1" dirty="0" smtClean="0">
                <a:solidFill>
                  <a:schemeClr val="bg2"/>
                </a:solidFill>
                <a:latin typeface="Calibri" pitchFamily="34" charset="0"/>
                <a:cs typeface="Calibri" pitchFamily="34" charset="0"/>
              </a:rPr>
              <a:t> of Palm</a:t>
            </a:r>
            <a:endParaRPr lang="es-MX" sz="1600" i="1" dirty="0">
              <a:solidFill>
                <a:schemeClr val="bg2"/>
              </a:solidFill>
              <a:latin typeface="Calibri" pitchFamily="34" charset="0"/>
              <a:cs typeface="Calibri" pitchFamily="34" charset="0"/>
            </a:endParaRPr>
          </a:p>
        </p:txBody>
      </p:sp>
      <p:sp>
        <p:nvSpPr>
          <p:cNvPr id="7" name="6 CuadroTexto"/>
          <p:cNvSpPr txBox="1"/>
          <p:nvPr/>
        </p:nvSpPr>
        <p:spPr>
          <a:xfrm>
            <a:off x="6804248" y="4221088"/>
            <a:ext cx="1584176" cy="861774"/>
          </a:xfrm>
          <a:prstGeom prst="rect">
            <a:avLst/>
          </a:prstGeom>
          <a:noFill/>
        </p:spPr>
        <p:txBody>
          <a:bodyPr wrap="square" rtlCol="0">
            <a:spAutoFit/>
          </a:bodyPr>
          <a:lstStyle/>
          <a:p>
            <a:pPr algn="ctr"/>
            <a:r>
              <a:rPr lang="es-ES" sz="1600" i="1" dirty="0" smtClean="0">
                <a:latin typeface="Calibri" pitchFamily="34" charset="0"/>
                <a:cs typeface="Calibri" pitchFamily="34" charset="0"/>
              </a:rPr>
              <a:t>2.5 cm </a:t>
            </a:r>
            <a:r>
              <a:rPr lang="es-ES" sz="1600" i="1" dirty="0" err="1" smtClean="0">
                <a:latin typeface="Calibri" pitchFamily="34" charset="0"/>
                <a:cs typeface="Calibri" pitchFamily="34" charset="0"/>
              </a:rPr>
              <a:t>Rubber</a:t>
            </a:r>
            <a:r>
              <a:rPr lang="es-ES" sz="1600" i="1" dirty="0" smtClean="0">
                <a:latin typeface="Calibri" pitchFamily="34" charset="0"/>
                <a:cs typeface="Calibri" pitchFamily="34" charset="0"/>
              </a:rPr>
              <a:t> Band</a:t>
            </a:r>
          </a:p>
          <a:p>
            <a:endParaRPr lang="es-MX" dirty="0"/>
          </a:p>
        </p:txBody>
      </p:sp>
      <p:cxnSp>
        <p:nvCxnSpPr>
          <p:cNvPr id="9" name="8 Conector recto"/>
          <p:cNvCxnSpPr/>
          <p:nvPr/>
        </p:nvCxnSpPr>
        <p:spPr>
          <a:xfrm flipV="1">
            <a:off x="5292080" y="4365104"/>
            <a:ext cx="1656184" cy="216024"/>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5740" y="1484784"/>
            <a:ext cx="7886700" cy="1315343"/>
          </a:xfrm>
        </p:spPr>
        <p:txBody>
          <a:bodyPr>
            <a:normAutofit fontScale="85000" lnSpcReduction="10000"/>
          </a:bodyPr>
          <a:lstStyle/>
          <a:p>
            <a:pPr marL="457200" lvl="0" indent="-457200">
              <a:buFont typeface="+mj-lt"/>
              <a:buAutoNum type="arabicPeriod" startAt="11"/>
            </a:pPr>
            <a:r>
              <a:rPr lang="en-CA" dirty="0" smtClean="0"/>
              <a:t>Cut a piece of cord 35 cm long.</a:t>
            </a:r>
            <a:endParaRPr lang="es-AR" dirty="0" smtClean="0"/>
          </a:p>
          <a:p>
            <a:pPr marL="457200" lvl="0" indent="-457200">
              <a:buFont typeface="+mj-lt"/>
              <a:buAutoNum type="arabicPeriod" startAt="11"/>
            </a:pPr>
            <a:r>
              <a:rPr lang="en-CA" dirty="0" smtClean="0"/>
              <a:t>Tape one end of the cord over the end of the finger (see diagram below).</a:t>
            </a:r>
          </a:p>
          <a:p>
            <a:pPr marL="457200" indent="-457200">
              <a:buFont typeface="+mj-lt"/>
              <a:buAutoNum type="arabicPeriod" startAt="11"/>
            </a:pPr>
            <a:r>
              <a:rPr lang="en-CA" dirty="0" smtClean="0"/>
              <a:t>Cut 4 pieces of straw 2 cm each.</a:t>
            </a:r>
            <a:endParaRPr lang="es-AR" dirty="0" smtClean="0"/>
          </a:p>
          <a:p>
            <a:pPr marL="457200" lvl="0" indent="-457200">
              <a:buNone/>
            </a:pPr>
            <a:endParaRPr lang="es-AR" dirty="0" smtClean="0"/>
          </a:p>
          <a:p>
            <a:endParaRPr lang="es-MX" dirty="0"/>
          </a:p>
        </p:txBody>
      </p:sp>
      <p:sp>
        <p:nvSpPr>
          <p:cNvPr id="5" name="1 Título"/>
          <p:cNvSpPr>
            <a:spLocks noGrp="1"/>
          </p:cNvSpPr>
          <p:nvPr>
            <p:ph type="title"/>
          </p:nvPr>
        </p:nvSpPr>
        <p:spPr>
          <a:xfrm>
            <a:off x="611560" y="332656"/>
            <a:ext cx="7886700" cy="889662"/>
          </a:xfrm>
        </p:spPr>
        <p:txBody>
          <a:bodyPr>
            <a:normAutofit/>
          </a:bodyPr>
          <a:lstStyle/>
          <a:p>
            <a:pPr algn="ctr"/>
            <a:r>
              <a:rPr lang="es-MX" dirty="0" err="1" smtClean="0"/>
              <a:t>Robotic</a:t>
            </a:r>
            <a:r>
              <a:rPr lang="es-MX" dirty="0" smtClean="0"/>
              <a:t> </a:t>
            </a:r>
            <a:r>
              <a:rPr lang="es-MX" dirty="0" err="1" smtClean="0"/>
              <a:t>Hand</a:t>
            </a:r>
            <a:r>
              <a:rPr lang="es-MX" dirty="0" smtClean="0"/>
              <a:t> </a:t>
            </a:r>
            <a:r>
              <a:rPr lang="es-MX" dirty="0" err="1" smtClean="0"/>
              <a:t>Activity</a:t>
            </a:r>
            <a:r>
              <a:rPr lang="es-MX" dirty="0" smtClean="0"/>
              <a:t>:</a:t>
            </a:r>
            <a:endParaRPr lang="es-MX" dirty="0"/>
          </a:p>
        </p:txBody>
      </p:sp>
      <p:grpSp>
        <p:nvGrpSpPr>
          <p:cNvPr id="9" name="8 Grupo"/>
          <p:cNvGrpSpPr/>
          <p:nvPr/>
        </p:nvGrpSpPr>
        <p:grpSpPr>
          <a:xfrm>
            <a:off x="2483768" y="2996952"/>
            <a:ext cx="4248472" cy="2734816"/>
            <a:chOff x="2483768" y="2780928"/>
            <a:chExt cx="4057650" cy="2590800"/>
          </a:xfrm>
        </p:grpSpPr>
        <p:pic>
          <p:nvPicPr>
            <p:cNvPr id="4" name="Picture 18"/>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2483768" y="2780928"/>
              <a:ext cx="4057650" cy="2590800"/>
            </a:xfrm>
            <a:prstGeom prst="rect">
              <a:avLst/>
            </a:prstGeom>
          </p:spPr>
        </p:pic>
        <p:sp>
          <p:nvSpPr>
            <p:cNvPr id="7" name="6 CuadroTexto"/>
            <p:cNvSpPr txBox="1"/>
            <p:nvPr/>
          </p:nvSpPr>
          <p:spPr>
            <a:xfrm>
              <a:off x="4815582" y="2806328"/>
              <a:ext cx="1656184" cy="320726"/>
            </a:xfrm>
            <a:prstGeom prst="rect">
              <a:avLst/>
            </a:prstGeom>
            <a:solidFill>
              <a:schemeClr val="tx1"/>
            </a:solidFill>
          </p:spPr>
          <p:txBody>
            <a:bodyPr wrap="square" rtlCol="0">
              <a:spAutoFit/>
            </a:bodyPr>
            <a:lstStyle/>
            <a:p>
              <a:pPr algn="ctr"/>
              <a:r>
                <a:rPr lang="es-ES" sz="1600" i="1" dirty="0" smtClean="0">
                  <a:solidFill>
                    <a:schemeClr val="bg2"/>
                  </a:solidFill>
                  <a:latin typeface="Calibri" pitchFamily="34" charset="0"/>
                  <a:cs typeface="Calibri" pitchFamily="34" charset="0"/>
                </a:rPr>
                <a:t>35 cm </a:t>
              </a:r>
              <a:r>
                <a:rPr lang="es-ES" sz="1600" i="1" dirty="0" err="1" smtClean="0">
                  <a:solidFill>
                    <a:schemeClr val="bg2"/>
                  </a:solidFill>
                  <a:latin typeface="Calibri" pitchFamily="34" charset="0"/>
                  <a:cs typeface="Calibri" pitchFamily="34" charset="0"/>
                </a:rPr>
                <a:t>long</a:t>
              </a:r>
              <a:r>
                <a:rPr lang="es-ES" sz="1600" i="1" dirty="0" smtClean="0">
                  <a:solidFill>
                    <a:schemeClr val="bg2"/>
                  </a:solidFill>
                  <a:latin typeface="Calibri" pitchFamily="34" charset="0"/>
                  <a:cs typeface="Calibri" pitchFamily="34" charset="0"/>
                </a:rPr>
                <a:t> </a:t>
              </a:r>
              <a:r>
                <a:rPr lang="es-ES" sz="1600" i="1" dirty="0" err="1" smtClean="0">
                  <a:solidFill>
                    <a:schemeClr val="bg2"/>
                  </a:solidFill>
                  <a:latin typeface="Calibri" pitchFamily="34" charset="0"/>
                  <a:cs typeface="Calibri" pitchFamily="34" charset="0"/>
                </a:rPr>
                <a:t>string</a:t>
              </a:r>
              <a:endParaRPr lang="es-MX" sz="1600" i="1" dirty="0">
                <a:solidFill>
                  <a:schemeClr val="bg2"/>
                </a:solidFill>
                <a:latin typeface="Calibri" pitchFamily="34" charset="0"/>
                <a:cs typeface="Calibri" pitchFamily="34" charset="0"/>
              </a:endParaRPr>
            </a:p>
          </p:txBody>
        </p:sp>
        <p:sp>
          <p:nvSpPr>
            <p:cNvPr id="8" name="7 CuadroTexto"/>
            <p:cNvSpPr txBox="1"/>
            <p:nvPr/>
          </p:nvSpPr>
          <p:spPr>
            <a:xfrm>
              <a:off x="2547268" y="2799978"/>
              <a:ext cx="1944216" cy="320726"/>
            </a:xfrm>
            <a:prstGeom prst="rect">
              <a:avLst/>
            </a:prstGeom>
            <a:solidFill>
              <a:schemeClr val="tx1"/>
            </a:solidFill>
          </p:spPr>
          <p:txBody>
            <a:bodyPr wrap="square" rtlCol="0">
              <a:spAutoFit/>
            </a:bodyPr>
            <a:lstStyle/>
            <a:p>
              <a:r>
                <a:rPr lang="es-ES" sz="1600" i="1" dirty="0" smtClean="0">
                  <a:solidFill>
                    <a:schemeClr val="bg2"/>
                  </a:solidFill>
                  <a:latin typeface="Calibri" pitchFamily="34" charset="0"/>
                  <a:cs typeface="Calibri" pitchFamily="34" charset="0"/>
                </a:rPr>
                <a:t>Tape 	Straw </a:t>
              </a:r>
              <a:endParaRPr lang="es-MX" sz="1600" i="1" dirty="0">
                <a:solidFill>
                  <a:schemeClr val="bg2"/>
                </a:solidFill>
                <a:latin typeface="Calibri" pitchFamily="34" charset="0"/>
                <a:cs typeface="Calibri" pitchFamily="34" charset="0"/>
              </a:endParaRPr>
            </a:p>
          </p:txBody>
        </p:sp>
        <p:sp>
          <p:nvSpPr>
            <p:cNvPr id="6" name="5 CuadroTexto"/>
            <p:cNvSpPr txBox="1"/>
            <p:nvPr/>
          </p:nvSpPr>
          <p:spPr>
            <a:xfrm>
              <a:off x="4067944" y="4869160"/>
              <a:ext cx="2304256" cy="320726"/>
            </a:xfrm>
            <a:prstGeom prst="rect">
              <a:avLst/>
            </a:prstGeom>
            <a:solidFill>
              <a:schemeClr val="tx1"/>
            </a:solidFill>
          </p:spPr>
          <p:txBody>
            <a:bodyPr wrap="square" rtlCol="0">
              <a:spAutoFit/>
            </a:bodyPr>
            <a:lstStyle/>
            <a:p>
              <a:pPr algn="ctr"/>
              <a:r>
                <a:rPr lang="es-ES" sz="1600" i="1" dirty="0" err="1" smtClean="0">
                  <a:solidFill>
                    <a:schemeClr val="bg2"/>
                  </a:solidFill>
                  <a:latin typeface="Calibri" pitchFamily="34" charset="0"/>
                  <a:cs typeface="Calibri" pitchFamily="34" charset="0"/>
                </a:rPr>
                <a:t>Inside</a:t>
              </a:r>
              <a:r>
                <a:rPr lang="es-ES" sz="1600" i="1" dirty="0" smtClean="0">
                  <a:solidFill>
                    <a:schemeClr val="bg2"/>
                  </a:solidFill>
                  <a:latin typeface="Calibri" pitchFamily="34" charset="0"/>
                  <a:cs typeface="Calibri" pitchFamily="34" charset="0"/>
                </a:rPr>
                <a:t> </a:t>
              </a:r>
              <a:r>
                <a:rPr lang="es-ES" sz="1600" i="1" dirty="0" err="1" smtClean="0">
                  <a:solidFill>
                    <a:schemeClr val="bg2"/>
                  </a:solidFill>
                  <a:latin typeface="Calibri" pitchFamily="34" charset="0"/>
                  <a:cs typeface="Calibri" pitchFamily="34" charset="0"/>
                </a:rPr>
                <a:t>Finger</a:t>
              </a:r>
              <a:r>
                <a:rPr lang="es-ES" sz="1600" i="1" dirty="0" smtClean="0">
                  <a:solidFill>
                    <a:schemeClr val="bg2"/>
                  </a:solidFill>
                  <a:latin typeface="Calibri" pitchFamily="34" charset="0"/>
                  <a:cs typeface="Calibri" pitchFamily="34" charset="0"/>
                </a:rPr>
                <a:t> and Palm</a:t>
              </a:r>
              <a:endParaRPr lang="es-MX" sz="1600" i="1" dirty="0">
                <a:solidFill>
                  <a:schemeClr val="bg2"/>
                </a:solidFill>
                <a:latin typeface="Calibri" pitchFamily="34" charset="0"/>
                <a:cs typeface="Calibri" pitchFamily="34" charset="0"/>
              </a:endParaRPr>
            </a:p>
          </p:txBody>
        </p:sp>
      </p:grpSp>
      <p:sp>
        <p:nvSpPr>
          <p:cNvPr id="10" name="9 CuadroTexto"/>
          <p:cNvSpPr txBox="1"/>
          <p:nvPr/>
        </p:nvSpPr>
        <p:spPr>
          <a:xfrm>
            <a:off x="2627784" y="3933057"/>
            <a:ext cx="1584176" cy="1692771"/>
          </a:xfrm>
          <a:prstGeom prst="rect">
            <a:avLst/>
          </a:prstGeom>
          <a:solidFill>
            <a:schemeClr val="tx1"/>
          </a:solidFill>
        </p:spPr>
        <p:txBody>
          <a:bodyPr wrap="square" lIns="0" tIns="0" rIns="0" bIns="0" rtlCol="0">
            <a:spAutoFit/>
          </a:bodyPr>
          <a:lstStyle/>
          <a:p>
            <a:pPr algn="ctr"/>
            <a:endParaRPr lang="es-ES" sz="1100" i="1" dirty="0" smtClean="0">
              <a:solidFill>
                <a:schemeClr val="bg1"/>
              </a:solidFill>
              <a:latin typeface="Calibri" pitchFamily="34" charset="0"/>
              <a:cs typeface="Calibri" pitchFamily="34" charset="0"/>
            </a:endParaRPr>
          </a:p>
          <a:p>
            <a:pPr algn="ctr"/>
            <a:endParaRPr lang="es-ES" sz="1100" i="1" dirty="0" smtClean="0">
              <a:solidFill>
                <a:schemeClr val="bg2"/>
              </a:solidFill>
              <a:latin typeface="Calibri" pitchFamily="34" charset="0"/>
              <a:cs typeface="Calibri" pitchFamily="34" charset="0"/>
            </a:endParaRPr>
          </a:p>
          <a:p>
            <a:pPr algn="ctr"/>
            <a:r>
              <a:rPr lang="es-ES" sz="1100" i="1" dirty="0" smtClean="0">
                <a:solidFill>
                  <a:schemeClr val="bg2"/>
                </a:solidFill>
                <a:latin typeface="Calibri" pitchFamily="34" charset="0"/>
                <a:cs typeface="Calibri" pitchFamily="34" charset="0"/>
              </a:rPr>
              <a:t>Nylon </a:t>
            </a:r>
            <a:r>
              <a:rPr lang="es-ES" sz="1100" i="1" dirty="0" err="1" smtClean="0">
                <a:solidFill>
                  <a:schemeClr val="bg2"/>
                </a:solidFill>
                <a:latin typeface="Calibri" pitchFamily="34" charset="0"/>
                <a:cs typeface="Calibri" pitchFamily="34" charset="0"/>
              </a:rPr>
              <a:t>End</a:t>
            </a:r>
            <a:endParaRPr lang="es-ES" sz="1100" i="1" dirty="0" smtClean="0">
              <a:solidFill>
                <a:schemeClr val="bg1"/>
              </a:solidFill>
              <a:latin typeface="Calibri" pitchFamily="34" charset="0"/>
              <a:cs typeface="Calibri" pitchFamily="34" charset="0"/>
            </a:endParaRPr>
          </a:p>
          <a:p>
            <a:pPr algn="ctr"/>
            <a:endParaRPr lang="es-ES" sz="1100" i="1" dirty="0" smtClean="0">
              <a:solidFill>
                <a:schemeClr val="bg1"/>
              </a:solidFill>
              <a:latin typeface="Calibri" pitchFamily="34" charset="0"/>
              <a:cs typeface="Calibri" pitchFamily="34" charset="0"/>
            </a:endParaRPr>
          </a:p>
          <a:p>
            <a:pPr algn="ctr"/>
            <a:endParaRPr lang="es-ES" sz="1100" i="1" dirty="0" smtClean="0">
              <a:solidFill>
                <a:schemeClr val="bg1"/>
              </a:solidFill>
              <a:latin typeface="Calibri" pitchFamily="34" charset="0"/>
              <a:cs typeface="Calibri" pitchFamily="34" charset="0"/>
            </a:endParaRPr>
          </a:p>
          <a:p>
            <a:pPr algn="ctr"/>
            <a:r>
              <a:rPr lang="es-ES" sz="1100" i="1" dirty="0" smtClean="0">
                <a:solidFill>
                  <a:schemeClr val="bg1"/>
                </a:solidFill>
                <a:latin typeface="Calibri" pitchFamily="34" charset="0"/>
                <a:cs typeface="Calibri" pitchFamily="34" charset="0"/>
              </a:rPr>
              <a:t>	</a:t>
            </a:r>
          </a:p>
          <a:p>
            <a:pPr algn="ctr"/>
            <a:r>
              <a:rPr lang="es-ES" sz="1100" i="1" dirty="0" err="1" smtClean="0">
                <a:solidFill>
                  <a:schemeClr val="bg2"/>
                </a:solidFill>
                <a:latin typeface="Calibri" pitchFamily="34" charset="0"/>
                <a:cs typeface="Calibri" pitchFamily="34" charset="0"/>
              </a:rPr>
              <a:t>Cut</a:t>
            </a:r>
            <a:r>
              <a:rPr lang="es-ES" sz="1100" i="1" dirty="0" smtClean="0">
                <a:solidFill>
                  <a:schemeClr val="bg2"/>
                </a:solidFill>
                <a:latin typeface="Calibri" pitchFamily="34" charset="0"/>
                <a:cs typeface="Calibri" pitchFamily="34" charset="0"/>
              </a:rPr>
              <a:t> </a:t>
            </a:r>
          </a:p>
          <a:p>
            <a:pPr algn="ctr"/>
            <a:r>
              <a:rPr lang="es-ES" sz="1100" i="1" dirty="0" smtClean="0">
                <a:solidFill>
                  <a:schemeClr val="bg2"/>
                </a:solidFill>
                <a:latin typeface="Calibri" pitchFamily="34" charset="0"/>
                <a:cs typeface="Calibri" pitchFamily="34" charset="0"/>
              </a:rPr>
              <a:t>Straw</a:t>
            </a:r>
          </a:p>
          <a:p>
            <a:pPr algn="ctr"/>
            <a:endParaRPr lang="es-ES" sz="1100" i="1" dirty="0" smtClean="0">
              <a:solidFill>
                <a:schemeClr val="bg1"/>
              </a:solidFill>
              <a:latin typeface="Calibri" pitchFamily="34" charset="0"/>
              <a:cs typeface="Calibri" pitchFamily="34" charset="0"/>
            </a:endParaRPr>
          </a:p>
          <a:p>
            <a:pPr algn="ctr"/>
            <a:endParaRPr lang="es-MX" sz="1100" i="1" dirty="0">
              <a:solidFill>
                <a:schemeClr val="bg1"/>
              </a:solidFill>
              <a:latin typeface="Calibri" pitchFamily="34" charset="0"/>
              <a:cs typeface="Calibri" pitchFamily="34" charset="0"/>
            </a:endParaRPr>
          </a:p>
        </p:txBody>
      </p:sp>
      <p:grpSp>
        <p:nvGrpSpPr>
          <p:cNvPr id="38" name="37 Grupo"/>
          <p:cNvGrpSpPr/>
          <p:nvPr/>
        </p:nvGrpSpPr>
        <p:grpSpPr>
          <a:xfrm>
            <a:off x="3383579" y="4581128"/>
            <a:ext cx="900389" cy="144016"/>
            <a:chOff x="4139952" y="4653136"/>
            <a:chExt cx="900389" cy="144016"/>
          </a:xfrm>
        </p:grpSpPr>
        <p:grpSp>
          <p:nvGrpSpPr>
            <p:cNvPr id="37" name="36 Grupo"/>
            <p:cNvGrpSpPr/>
            <p:nvPr/>
          </p:nvGrpSpPr>
          <p:grpSpPr>
            <a:xfrm>
              <a:off x="4139952" y="4653136"/>
              <a:ext cx="900389" cy="144016"/>
              <a:chOff x="4136993" y="4437112"/>
              <a:chExt cx="900389" cy="144016"/>
            </a:xfrm>
          </p:grpSpPr>
          <p:sp>
            <p:nvSpPr>
              <p:cNvPr id="12" name="11 Rectángulo"/>
              <p:cNvSpPr/>
              <p:nvPr/>
            </p:nvSpPr>
            <p:spPr>
              <a:xfrm>
                <a:off x="4348833" y="4437112"/>
                <a:ext cx="504056" cy="144016"/>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1" name="30 Conector recto de flecha"/>
              <p:cNvCxnSpPr/>
              <p:nvPr/>
            </p:nvCxnSpPr>
            <p:spPr>
              <a:xfrm>
                <a:off x="4893366" y="4509120"/>
                <a:ext cx="144016" cy="0"/>
              </a:xfrm>
              <a:prstGeom prst="straightConnector1">
                <a:avLst/>
              </a:prstGeom>
              <a:ln>
                <a:solidFill>
                  <a:schemeClr val="bg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4136993" y="4509120"/>
                <a:ext cx="144016" cy="0"/>
              </a:xfrm>
              <a:prstGeom prst="straightConnector1">
                <a:avLst/>
              </a:prstGeom>
              <a:ln>
                <a:solidFill>
                  <a:schemeClr val="bg2"/>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30" name="29 Grupo"/>
            <p:cNvGrpSpPr/>
            <p:nvPr/>
          </p:nvGrpSpPr>
          <p:grpSpPr>
            <a:xfrm>
              <a:off x="4427984" y="4725144"/>
              <a:ext cx="324325" cy="0"/>
              <a:chOff x="4391691" y="4797152"/>
              <a:chExt cx="324325" cy="0"/>
            </a:xfrm>
          </p:grpSpPr>
          <p:cxnSp>
            <p:nvCxnSpPr>
              <p:cNvPr id="14" name="13 Conector recto de flecha"/>
              <p:cNvCxnSpPr/>
              <p:nvPr/>
            </p:nvCxnSpPr>
            <p:spPr>
              <a:xfrm>
                <a:off x="4572000" y="4797152"/>
                <a:ext cx="144016" cy="0"/>
              </a:xfrm>
              <a:prstGeom prst="straightConnector1">
                <a:avLst/>
              </a:prstGeom>
              <a:ln>
                <a:solidFill>
                  <a:schemeClr val="bg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4391691" y="4797152"/>
                <a:ext cx="144016" cy="0"/>
              </a:xfrm>
              <a:prstGeom prst="straightConnector1">
                <a:avLst/>
              </a:prstGeom>
              <a:ln>
                <a:solidFill>
                  <a:schemeClr val="bg2"/>
                </a:solidFill>
                <a:tailEnd type="triangle" w="sm" len="med"/>
              </a:ln>
            </p:spPr>
            <p:style>
              <a:lnRef idx="1">
                <a:schemeClr val="accent1"/>
              </a:lnRef>
              <a:fillRef idx="0">
                <a:schemeClr val="accent1"/>
              </a:fillRef>
              <a:effectRef idx="0">
                <a:schemeClr val="accent1"/>
              </a:effectRef>
              <a:fontRef idx="minor">
                <a:schemeClr val="tx1"/>
              </a:fontRef>
            </p:style>
          </p:cxnSp>
        </p:grpSp>
      </p:grpSp>
      <p:sp>
        <p:nvSpPr>
          <p:cNvPr id="39" name="38 Elipse"/>
          <p:cNvSpPr/>
          <p:nvPr/>
        </p:nvSpPr>
        <p:spPr>
          <a:xfrm>
            <a:off x="2771800" y="3933056"/>
            <a:ext cx="1656184" cy="1584176"/>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6" name="Rectangle 2" descr="Ladrillos en diagonal"/>
          <p:cNvSpPr>
            <a:spLocks noChangeArrowheads="1"/>
          </p:cNvSpPr>
          <p:nvPr/>
        </p:nvSpPr>
        <p:spPr bwMode="auto">
          <a:xfrm flipV="1">
            <a:off x="2989982" y="4619228"/>
            <a:ext cx="336451" cy="72008"/>
          </a:xfrm>
          <a:prstGeom prst="rect">
            <a:avLst/>
          </a:prstGeom>
          <a:pattFill prst="diagBrick">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cxnSp>
        <p:nvCxnSpPr>
          <p:cNvPr id="44" name="43 Conector recto"/>
          <p:cNvCxnSpPr/>
          <p:nvPr/>
        </p:nvCxnSpPr>
        <p:spPr>
          <a:xfrm flipH="1">
            <a:off x="3635896" y="3782690"/>
            <a:ext cx="175766" cy="366390"/>
          </a:xfrm>
          <a:prstGeom prst="line">
            <a:avLst/>
          </a:prstGeom>
          <a:ln w="127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flipH="1">
            <a:off x="3131840" y="4437112"/>
            <a:ext cx="144016" cy="21602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flipH="1">
            <a:off x="3563888" y="4725144"/>
            <a:ext cx="216024" cy="28803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CETO DE CIUDAD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0525755_TF03031010_TF03031010.potx" id="{6502C5B4-BC1D-4665-B660-4778CE5B702E}" vid="{AC68B619-44AC-48CE-8735-52326BEA3D6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tf03031010</Template>
  <TotalTime>576</TotalTime>
  <Words>844</Words>
  <Application>Microsoft Office PowerPoint</Application>
  <PresentationFormat>Presentación en pantalla (4:3)</PresentationFormat>
  <Paragraphs>115</Paragraphs>
  <Slides>12</Slides>
  <Notes>6</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BOCETO DE CIUDAD 16X9</vt:lpstr>
      <vt:lpstr>Diapositiva 1</vt:lpstr>
      <vt:lpstr>Robotics:</vt:lpstr>
      <vt:lpstr>Robotics:</vt:lpstr>
      <vt:lpstr>Why teach Robotics?</vt:lpstr>
      <vt:lpstr>Robotic Hand Activity:</vt:lpstr>
      <vt:lpstr>Robotic Hand Activity:</vt:lpstr>
      <vt:lpstr>Robotic Hand Activity:</vt:lpstr>
      <vt:lpstr>Robotic Hand Activity:</vt:lpstr>
      <vt:lpstr>Robotic Hand Activity:</vt:lpstr>
      <vt:lpstr>Robotic Hand Activity:</vt:lpstr>
      <vt:lpstr>In the Classroom:</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Lucrecia</dc:creator>
  <cp:lastModifiedBy>Lucrecia</cp:lastModifiedBy>
  <cp:revision>35</cp:revision>
  <dcterms:created xsi:type="dcterms:W3CDTF">2018-01-15T18:22:14Z</dcterms:created>
  <dcterms:modified xsi:type="dcterms:W3CDTF">2018-03-14T04:34:23Z</dcterms:modified>
</cp:coreProperties>
</file>